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24"/>
  </p:notesMasterIdLst>
  <p:sldIdLst>
    <p:sldId id="3331" r:id="rId2"/>
    <p:sldId id="3333" r:id="rId3"/>
    <p:sldId id="3334" r:id="rId4"/>
    <p:sldId id="3327" r:id="rId5"/>
    <p:sldId id="3298" r:id="rId6"/>
    <p:sldId id="3332" r:id="rId7"/>
    <p:sldId id="3236" r:id="rId8"/>
    <p:sldId id="3237" r:id="rId9"/>
    <p:sldId id="3335" r:id="rId10"/>
    <p:sldId id="3336" r:id="rId11"/>
    <p:sldId id="3347" r:id="rId12"/>
    <p:sldId id="3338" r:id="rId13"/>
    <p:sldId id="3339" r:id="rId14"/>
    <p:sldId id="3330" r:id="rId15"/>
    <p:sldId id="3283" r:id="rId16"/>
    <p:sldId id="3346" r:id="rId17"/>
    <p:sldId id="3321" r:id="rId18"/>
    <p:sldId id="3341" r:id="rId19"/>
    <p:sldId id="3342" r:id="rId20"/>
    <p:sldId id="3343" r:id="rId21"/>
    <p:sldId id="3344" r:id="rId22"/>
    <p:sldId id="334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AB5597-E7FA-1D8A-279E-503DC8C1135A}" name="林 灏" initials="林" userId="111fad79786844d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7E39"/>
    <a:srgbClr val="3A7FFF"/>
    <a:srgbClr val="8D09C0"/>
    <a:srgbClr val="00A047"/>
    <a:srgbClr val="FF920E"/>
    <a:srgbClr val="006EBB"/>
    <a:srgbClr val="6B31EF"/>
    <a:srgbClr val="212038"/>
    <a:srgbClr val="1919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19" autoAdjust="0"/>
    <p:restoredTop sz="75512" autoAdjust="0"/>
  </p:normalViewPr>
  <p:slideViewPr>
    <p:cSldViewPr snapToGrid="0">
      <p:cViewPr varScale="1">
        <p:scale>
          <a:sx n="74" d="100"/>
          <a:sy n="74" d="100"/>
        </p:scale>
        <p:origin x="27" y="306"/>
      </p:cViewPr>
      <p:guideLst/>
    </p:cSldViewPr>
  </p:slid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B56BE-DD01-473C-8335-69632BDCEF50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4E2BA-1EAC-4253-833F-3C9F391F2E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62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6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2110479650" y="0"/>
            <a:ext cx="296037000" cy="166520813"/>
          </a:xfrm>
          <a:ln/>
        </p:spPr>
      </p:sp>
      <p:sp>
        <p:nvSpPr>
          <p:cNvPr id="28675" name="备注占位符 2"/>
          <p:cNvSpPr>
            <a:spLocks noGrp="1" noRot="1" noChangeAspect="1" noChangeArrowheads="1" noTextEdit="1"/>
          </p:cNvSpPr>
          <p:nvPr>
            <p:ph type="body" idx="1"/>
          </p:nvPr>
        </p:nvSpPr>
        <p:spPr bwMode="auto">
          <a:xfrm>
            <a:off x="611188" y="1196975"/>
            <a:ext cx="7924800" cy="4968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 everyone, I’m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Xinlei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from Tsinghua University. Today I am going to talk about our work mobile access bandwidth in practice, involving measurement, analysis, and implications.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This is a joint work by Tsinghua </a:t>
            </a:r>
            <a:r>
              <a:rPr lang="en-US" altLang="zh-CN" dirty="0" err="1"/>
              <a:t>Univeristy</a:t>
            </a:r>
            <a:r>
              <a:rPr lang="en-US" altLang="zh-CN" dirty="0"/>
              <a:t>, </a:t>
            </a:r>
            <a:r>
              <a:rPr lang="en-US" altLang="zh-CN" dirty="0" err="1"/>
              <a:t>Uusense</a:t>
            </a:r>
            <a:r>
              <a:rPr lang="en-US" altLang="zh-CN" dirty="0"/>
              <a:t> technology, university of Minnesota and UIUC.</a:t>
            </a:r>
          </a:p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30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bandwidth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spectrum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refarming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5G.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Specifically,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LTE-bands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China.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2021, part of the three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“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refarmed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for 5G use.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Consequently, the original 4G workloads are now crowded in the remaining LTE bands, leading to the sharp decrease in the 4G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 bandwidth.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E2BA-1EAC-4253-833F-3C9F391F2E3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800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Thankfully, there are still 6.8% LTE tests whose bandwidth exceeds 300 Mbps, which is comparable to commercial 5G.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enabled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LTE-Advanced technology, which employs several innovations like carrier aggregation (CA), enhanced MIMO,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relay nodes.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Here, carrier aggregation is a key technique used by LTE-Advanced. It merges separated frequency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resources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called carriers together to increase the bandwidth.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Currently, LTE-Advanced base stations are mainly deployed alongside urban main roads in China to cope with large traffic volume.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E2BA-1EAC-4253-833F-3C9F391F2E3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389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to 5G, it is unfortunate to see that spectrum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refarming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 plays a negative role on access bandwidth.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Specifically, the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refarmed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5G bands N28 and N1 have very fragmented spectrum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resources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the max channel bandwidth of these two bands are only 20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megaherz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is 5 times lower than other 5G bands.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further leads to the low average 5G bandwidth on these two bands, which are 113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103 Mbps respectively.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we can see, although spectrum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refarming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inevitable,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cellular technology evolves, the current LTE spectrum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resources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severely fragmented.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makes contiguous high-bandwidth spectrum available for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refarming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rather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scarce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leading to low 5G bandwidth as shown in our data.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E2BA-1EAC-4253-833F-3C9F391F2E3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137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this point, some of you might ask: can carrier aggregation address the spectrum fragmentation for 5G?</a:t>
            </a:r>
            <a:b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Well, in fact, most 5G devices/base stations in China already support multiple carrier aggregation techniques.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carrier aggregation faces two-fold realistic problems.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orchestrating different carriers can easily induce harmonic disruption and RF de-sense, and induce more energy consumption for both user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equipments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base stations.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Besides, more extra information is required for maintaining the proper data transfer across multiple carriers in parallel.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E2BA-1EAC-4253-833F-3C9F391F2E3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601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Sadly, the above problems are magnified in 5G,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which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makes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carrier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aggregation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even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more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challenging.</a:t>
                </a:r>
                <a:endParaRPr lang="zh-C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On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one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hand, the 5G spectrum resources in China are rather fragmented.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As shown, quite a part of spectrum </a:t>
                </a:r>
                <a:r>
                  <a:rPr lang="en-US" altLang="zh-CN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resources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especially those with low frequency cannot support 100Megahurts channel bandwidth. Worse still, some spectrum like 3300 to 3400 </a:t>
                </a:r>
                <a:r>
                  <a:rPr lang="en-US" altLang="zh-CN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Megahurtz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are shared by three different ISPs, which further aggravates the spectrum fragmentation.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means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CA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needs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to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aggregate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number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carriers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support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high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bandwidth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5G.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On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other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hand,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1" lang="en-US" altLang="zh-CN" sz="1200" kern="12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umber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aggregated carriers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should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be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small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zh-CN" altLang="en-US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≤</m:t>
                    </m:r>
                  </m:oMath>
                </a14:m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16)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concerns.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Therefore,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such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delimma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limits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performance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gain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brought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by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carrier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aggregation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5G.</a:t>
                </a: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Sadly, the above problems are magnified in 5G,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which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makes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CA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even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more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challenging.</a:t>
                </a:r>
                <a:endParaRPr lang="zh-C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On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one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hand, the 5G spectrum resources in China are rather fragmented.,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means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CA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needs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to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aggregate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number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carriers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support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high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bandwidth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5G.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On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other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hand,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kumimoji="1" lang="en-US" altLang="zh-CN" sz="1200" kern="12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umber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aggregated carriers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should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be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small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kumimoji="1" lang="zh-CN" altLang="en-US" sz="1200" b="1" i="0">
                    <a:solidFill>
                      <a:schemeClr val="tx1"/>
                    </a:solidFill>
                    <a:latin typeface="Cambria Math" panose="02040503050406030204" pitchFamily="18" charset="0"/>
                    <a:cs typeface="Calibri" panose="020F0502020204030204" pitchFamily="34" charset="0"/>
                  </a:rPr>
                  <a:t>≤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16)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concerns.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Therefore,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such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delimma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limits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performance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gain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brought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by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5G.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E2BA-1EAC-4253-833F-3C9F391F2E3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451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notice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stronger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necessarily translate into higher 5G access</a:t>
            </a:r>
            <a:r>
              <a:rPr kumimoji="1" lang="zh-CN" altLang="en-US" sz="12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bandwidth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particular,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notice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average 5G bandwidth under excellent RSS is lower than that under weaker RSS.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because the tests under level-5 RSS are mainly performed in crowded urban areas, where the dense base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station deployment induces multiple problems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cross-region coverage, multi-path and co-channel interference,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load balancing issues, and poor handover problems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E2BA-1EAC-4253-833F-3C9F391F2E3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17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access, the average bandwidth slightly increases over the past two years.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it doesn’t match the rapid increase in the deployment of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5/6.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Deeper analysis shows that the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bandwidth tends to cluster around certain hundred values, which interestingly well match the ISPs’ typical fixed broadband plans.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Meanwhile, according to ISP’s public reports, around 64%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users, are still using no higher than 200 Mbps fixed “broadband” in China.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implies that the technical advantages of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5/6 are in fact largely offset by the tardy evolution of wired access.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E2BA-1EAC-4253-833F-3C9F391F2E3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741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Combining the above analysis of 4G, 5G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 findings bring implications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 band defragmentation and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refarming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strategies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adopted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5G.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widen 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LTE-Advanced deployment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network.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Moreover,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advocate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the ISPs and content providers should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 more about the emerging wireless technologies ,when budgeting their network infrastructure.</a:t>
            </a: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appeal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rational about ISPs’ and phone vendors’ 5G advertisement campaigns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surprisingly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 insights can help greatly improve BTS design.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going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E2BA-1EAC-4253-833F-3C9F391F2E3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805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make two key observations from our data.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TCP slow start accounts for a significant fraction of time of a bandwidth test especially for high-speed networks like 5G.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it does not contribute useful bandwidth samples.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address this, our key finding is that mobile access bandwidth can be well modeled by a multi-modal Gaussian distribution for a given access technology.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that these distributions are not coincidences but produced by the joint impact of bandwidth limits, infrastructure status, and ISPs’ data plans.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E2BA-1EAC-4253-833F-3C9F391F2E3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010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Guided by the above, we replace TCP slow start’s lengthy, expensive calibration of initial probing bandwidth with a swift, precise probing process guided by GMM models.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key idea is to first use the most probable bandwidth in the GMM model to start up, and then fine-tune the probing rate based on client feedback for fast convergence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E2BA-1EAC-4253-833F-3C9F391F2E3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644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2110479650" y="0"/>
            <a:ext cx="296037000" cy="166520813"/>
          </a:xfrm>
          <a:ln/>
        </p:spPr>
      </p:sp>
      <p:sp>
        <p:nvSpPr>
          <p:cNvPr id="28675" name="备注占位符 2"/>
          <p:cNvSpPr>
            <a:spLocks noGrp="1" noRot="1" noChangeAspect="1" noChangeArrowheads="1" noTextEdit="1"/>
          </p:cNvSpPr>
          <p:nvPr>
            <p:ph type="body" idx="1"/>
          </p:nvPr>
        </p:nvSpPr>
        <p:spPr bwMode="auto">
          <a:xfrm>
            <a:off x="611188" y="1196975"/>
            <a:ext cx="7924800" cy="4968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 advances in mobile technologies such as 5G and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6E claim to support extremely high bandwidth.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exciting new technologies are the key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enabler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numerous emerging applications like metaverse, </a:t>
            </a:r>
            <a:r>
              <a:rPr lang="es-E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autonomous</a:t>
            </a:r>
            <a:r>
              <a:rPr lang="es-E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vehicles</a:t>
            </a:r>
            <a:r>
              <a:rPr lang="es-E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UHD videos.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contrast, some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reveal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as of late 2021, the median 5G and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bandwidths in China are still fairly low.</a:t>
            </a:r>
            <a:b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 situations also exist in the US and Europe.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Apparently, the promises of new mobile technologies are significantly under delivered in real-world deployments.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857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a typical 5G bandwidth test as an example.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start up, the test servers select a most probable bandwidth as the initial probing rate according to the client’s access type.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the test, the client keeps collecting bandwidth samples.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the bandwidth reaches the probing rate, the client notifies the test servers.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the test servers increase the probing rate to the next probable modal bandwidth.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 process goes on until the client bandwidth finally converged.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E2BA-1EAC-4253-833F-3C9F391F2E3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393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We implement the above approach into an ultra-fast, ultra-light BTS called Swiftest.</a:t>
                </a:r>
                <a:endParaRPr lang="zh-C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Swiftest is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deployed on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only 20 test servers,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whose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infrastructure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more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than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ten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times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smaller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than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that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of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UUSpeedTest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  <a:endParaRPr lang="zh-C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//</a:t>
                </a:r>
                <a:endParaRPr lang="zh-C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Here we present a demo to directly compare the performance of Swiftest, </a:t>
                </a:r>
                <a:r>
                  <a:rPr lang="en-US" altLang="zh-CN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UUSpeedTest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and </a:t>
                </a:r>
                <a:r>
                  <a:rPr lang="en-US" altLang="zh-CN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SpeedTest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  <a:endParaRPr lang="zh-C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As shown, Swiftest significantly outperforms the other two </a:t>
                </a:r>
                <a:r>
                  <a:rPr lang="en-US" altLang="zh-CN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BTSes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by yielding similar test results, but incurring more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than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10 times shorten test duration and less data traffic.</a:t>
                </a:r>
              </a:p>
              <a:p>
                <a:endParaRPr lang="en-US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also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conduct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both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large-scale,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real-world evaluation and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in-depth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benchmarks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with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other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BTSes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order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to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comprehensively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evaluate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performance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of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Swiftest.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more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details,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please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refer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to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our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paper.</a:t>
                </a:r>
                <a:endParaRPr kumimoji="1" lang="en-US" altLang="zh-CN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zh-CN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dirty="0"/>
                  <a:t>We mechanize the above ideas by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implementing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ultra-fast, ultra-light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bandwidth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testing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service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called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Swiftest.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dirty="0"/>
                  <a:t>Swiftest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implemented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upon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UDP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protocol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allow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customized bandwidth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probing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deployed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20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100-Mbps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budget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test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servers.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dirty="0"/>
                  <a:t>Here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provide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demo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that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compares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performance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Swiftest,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 err="1"/>
                  <a:t>UUSpeedTest</a:t>
                </a:r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popular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bandwidth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testing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services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 err="1"/>
                  <a:t>Speedtest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for</a:t>
                </a:r>
                <a:r>
                  <a:rPr kumimoji="1" lang="zh-CN" altLang="en-US" dirty="0"/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1" lang="zh-CN" altLang="en-US" sz="1200" baseline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baseline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same</a:t>
                </a:r>
                <a:r>
                  <a:rPr kumimoji="1" lang="zh-CN" altLang="en-US" sz="1200" baseline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baseline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5G</a:t>
                </a:r>
                <a:r>
                  <a:rPr kumimoji="1" lang="zh-CN" altLang="en-US" sz="1200" baseline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baseline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access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i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~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800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Mbps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bandwidth.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shown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Swiftest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only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uses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0.81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seconds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finish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test,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which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consumes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around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70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MB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data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traffic.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comparison,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UUSpeedtest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Speedtest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services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yield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similar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test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results,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but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use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significantly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longer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test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duration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more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data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traffic.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conducted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both</a:t>
                </a:r>
                <a:r>
                  <a:rPr kumimoji="1" lang="zh-CN" alt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large-scale evaluation and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in-depth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benchmarks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with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other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bandwidth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testing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services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such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FAST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and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FastBTS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more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details,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please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refer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to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our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paper.</a:t>
                </a:r>
                <a:endParaRPr kumimoji="1" lang="en-US" altLang="zh-CN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E2BA-1EAC-4253-833F-3C9F391F2E3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087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summarize, in this work, we deeply characterize 3.54M real-world users’ mobile access bandwidth using cross-layer and cross-technology measurement.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 we reveal the root causes of the under-delivered access bandwidth and provide implications to different stakeholders in the mobile ecosystem.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build an ultra-fast, ultra-light bandwidth testing service that can finish a test around one second.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data and code are publicly available.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That’s all, thanks for your attention and I’m now ready for your questions.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E2BA-1EAC-4253-833F-3C9F391F2E3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60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2110479650" y="0"/>
            <a:ext cx="296037000" cy="166520813"/>
          </a:xfrm>
          <a:ln/>
        </p:spPr>
      </p:sp>
      <p:sp>
        <p:nvSpPr>
          <p:cNvPr id="28675" name="备注占位符 2"/>
          <p:cNvSpPr>
            <a:spLocks noGrp="1" noRot="1" noChangeAspect="1" noChangeArrowheads="1" noTextEdit="1"/>
          </p:cNvSpPr>
          <p:nvPr>
            <p:ph type="body" idx="1"/>
          </p:nvPr>
        </p:nvSpPr>
        <p:spPr bwMode="auto">
          <a:xfrm>
            <a:off x="611188" y="1196975"/>
            <a:ext cx="7924800" cy="4968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Worse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measurement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average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4G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5G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bandwidths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remarkably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2021,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increasing deployment of 4G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stations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870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2110479650" y="0"/>
            <a:ext cx="296037000" cy="166520813"/>
          </a:xfrm>
          <a:ln/>
        </p:spPr>
      </p:sp>
      <p:sp>
        <p:nvSpPr>
          <p:cNvPr id="28675" name="备注占位符 2"/>
          <p:cNvSpPr>
            <a:spLocks noGrp="1" noRot="1" noChangeAspect="1" noChangeArrowheads="1" noTextEdit="1"/>
          </p:cNvSpPr>
          <p:nvPr>
            <p:ph type="body" idx="1"/>
          </p:nvPr>
        </p:nvSpPr>
        <p:spPr bwMode="auto">
          <a:xfrm>
            <a:off x="611188" y="1196975"/>
            <a:ext cx="7924800" cy="4968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surprising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drive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fundamental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question: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w</a:t>
            </a:r>
            <a:r>
              <a:rPr lang="en-US" altLang="zh-CN" sz="12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hat’s wrong with the current deployments and</a:t>
            </a:r>
            <a:r>
              <a:rPr lang="zh-CN" altLang="en-US" sz="12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12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how can we reach the theoretical promises?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482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work, 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following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contributions.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devise a novel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APP-based cross-layer and cross-technology measurement for capturing rich low-level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diagnostic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 at scale.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 we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eveal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root causes of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undesirable access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bandwidths,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radio resource migration from 4G to 5G,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dense deployment of 5G base stations in crowded areas,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wired networks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limit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WiFi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 bandwidth.</a:t>
            </a:r>
            <a:b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based on the insights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obtained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measurement, we present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Swiftest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ultra-fast,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ultra-light bandwidth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testing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efficient bandwidth probing with statistical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guidance,and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finish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bandwidth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E2BA-1EAC-4253-833F-3C9F391F2E3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10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2110479650" y="0"/>
            <a:ext cx="296037000" cy="166520813"/>
          </a:xfrm>
          <a:ln/>
        </p:spPr>
      </p:sp>
      <p:sp>
        <p:nvSpPr>
          <p:cNvPr id="28675" name="备注占位符 2"/>
          <p:cNvSpPr>
            <a:spLocks noGrp="1" noRot="1" noChangeAspect="1" noChangeArrowheads="1" noTextEdit="1"/>
          </p:cNvSpPr>
          <p:nvPr>
            <p:ph type="body" idx="1"/>
          </p:nvPr>
        </p:nvSpPr>
        <p:spPr bwMode="auto">
          <a:xfrm>
            <a:off x="611188" y="1196975"/>
            <a:ext cx="7924800" cy="4968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Specifically, we take a unique opportunity to work with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UUSpeedTest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major bandwidth testing service in China with 17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million active users and performs around 0.2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million tests every day.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collaborate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UUSpeedTest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nearly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year,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deeply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undesirable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bandwidth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this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 23.6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million bandwidth tests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3.54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million end users, involving diverse base stations,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APs, phone vendors and device models.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92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2110479650" y="0"/>
            <a:ext cx="296037000" cy="166520813"/>
          </a:xfrm>
          <a:ln/>
        </p:spPr>
      </p:sp>
      <p:sp>
        <p:nvSpPr>
          <p:cNvPr id="28675" name="备注占位符 2"/>
          <p:cNvSpPr>
            <a:spLocks noGrp="1" noRot="1" noChangeAspect="1" noChangeArrowheads="1" noTextEdit="1"/>
          </p:cNvSpPr>
          <p:nvPr>
            <p:ph type="body" idx="1"/>
          </p:nvPr>
        </p:nvSpPr>
        <p:spPr bwMode="auto">
          <a:xfrm>
            <a:off x="611188" y="1196975"/>
            <a:ext cx="7924800" cy="4968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UUSpeedTest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adopts the standard “probing by flooding” approach for bandwidth testing, which contains three steps.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UUSpeedTest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runs a PING test to find a nearby server with the lowest latency to the client.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the client downloads large files from a test server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 connections for ten seconds.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this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client samples the throughput statistics to finally estimate the bandwidth.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UUSpeedTest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kumimoji="1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reports.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However,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due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its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web-based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design,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UUSpeedTest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only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collects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coarse-grained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data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like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bandwidth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results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latencies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during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bandwidth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test.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This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prevents it from pinpointing the root causes of the undesirable mobile access bandwidth, even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though the customers are eager to learn.</a:t>
            </a:r>
          </a:p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359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2110479650" y="0"/>
            <a:ext cx="296037000" cy="166520813"/>
          </a:xfrm>
          <a:ln/>
        </p:spPr>
      </p:sp>
      <p:sp>
        <p:nvSpPr>
          <p:cNvPr id="28675" name="备注占位符 2"/>
          <p:cNvSpPr>
            <a:spLocks noGrp="1" noRot="1" noChangeAspect="1" noChangeArrowheads="1" noTextEdit="1"/>
          </p:cNvSpPr>
          <p:nvPr>
            <p:ph type="body" idx="1"/>
          </p:nvPr>
        </p:nvSpPr>
        <p:spPr bwMode="auto">
          <a:xfrm>
            <a:off x="611188" y="1196975"/>
            <a:ext cx="7924800" cy="4968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address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above, we transform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original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web-based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app-based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design.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Specifically,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devise a cross-layer and cross-technology measurement that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passively and selectively collects physical and MAC-layer information through standard Android APIs.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enhancement is implemented as a lightweight plugin for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UUSpeedtest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no additional privileges and negligible CPU and memory overhead.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96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analysis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past two years, despite the increasing deployment of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and 5G, the average 4G/5G access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bandwidths decrease remarkably, while the average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 bandwidth remains largely unchanged.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deeply understand the root causes, we now zoom into different access technologies.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E2BA-1EAC-4253-833F-3C9F391F2E3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73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6491289"/>
            <a:ext cx="10160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rgbClr val="7030A0"/>
                </a:solidFill>
                <a:latin typeface="Tahoma" panose="020B0604030504040204" pitchFamily="34" charset="0"/>
              </a:rPr>
              <a:t>-</a:t>
            </a:r>
            <a:fld id="{250FA5F1-257E-43DA-8B8D-C6A034C68F0E}" type="slidenum">
              <a:rPr lang="en-US" altLang="zh-CN" sz="1800" smtClean="0">
                <a:solidFill>
                  <a:srgbClr val="7030A0"/>
                </a:solidFill>
                <a:latin typeface="Tahoma" panose="020B0604030504040204" pitchFamily="34" charset="0"/>
              </a:rPr>
              <a:pPr eaLnBrk="1" hangingPunct="1">
                <a:spcBef>
                  <a:spcPct val="50000"/>
                </a:spcBef>
              </a:pPr>
              <a:t>‹#›</a:t>
            </a:fld>
            <a:r>
              <a:rPr lang="en-US" altLang="zh-CN" sz="1800">
                <a:solidFill>
                  <a:srgbClr val="7030A0"/>
                </a:solidFill>
                <a:latin typeface="Tahoma" panose="020B0604030504040204" pitchFamily="34" charset="0"/>
              </a:rPr>
              <a:t>-</a:t>
            </a:r>
          </a:p>
        </p:txBody>
      </p:sp>
      <p:sp>
        <p:nvSpPr>
          <p:cNvPr id="2426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27051" y="2133605"/>
            <a:ext cx="11137900" cy="1470025"/>
          </a:xfrm>
        </p:spPr>
        <p:txBody>
          <a:bodyPr/>
          <a:lstStyle>
            <a:lvl1pPr>
              <a:defRPr sz="4800" b="0" smtClean="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24269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aseline="0" smtClean="0">
                <a:latin typeface="Arial Unicode MS" pitchFamily="34" charset="-122"/>
                <a:ea typeface="黑体" pitchFamily="2" charset="-122"/>
              </a:defRPr>
            </a:lvl1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7" name="Rectangle 22"/>
          <p:cNvSpPr>
            <a:spLocks noChangeArrowheads="1"/>
          </p:cNvSpPr>
          <p:nvPr userDrawn="1"/>
        </p:nvSpPr>
        <p:spPr bwMode="auto">
          <a:xfrm>
            <a:off x="791633" y="30571"/>
            <a:ext cx="80563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隶书" pitchFamily="49" charset="-122"/>
                <a:cs typeface="Times New Roman" pitchFamily="18" charset="0"/>
              </a:rPr>
              <a:t>    </a:t>
            </a:r>
            <a:r>
              <a:rPr lang="zh-CN" altLang="en-US" sz="9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隶书" pitchFamily="49" charset="-122"/>
                <a:cs typeface="Times New Roman" pitchFamily="18" charset="0"/>
              </a:rPr>
              <a:t>  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隶书" pitchFamily="49" charset="-122"/>
                <a:cs typeface="Times New Roman" pitchFamily="18" charset="0"/>
              </a:rPr>
              <a:t>国家重大科研仪器设备研制专项</a:t>
            </a:r>
          </a:p>
        </p:txBody>
      </p:sp>
      <p:pic>
        <p:nvPicPr>
          <p:cNvPr id="8" name="Picture 2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58326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2094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aseline="0">
                <a:latin typeface="Arial Unicode MS" pitchFamily="34" charset="-122"/>
                <a:ea typeface="黑体" pitchFamily="2" charset="-122"/>
              </a:defRPr>
            </a:lvl1pPr>
            <a:lvl2pPr>
              <a:defRPr baseline="0">
                <a:latin typeface="Arial Unicode MS" pitchFamily="34" charset="-122"/>
                <a:ea typeface="黑体" pitchFamily="2" charset="-122"/>
              </a:defRPr>
            </a:lvl2pPr>
            <a:lvl3pPr>
              <a:defRPr baseline="0">
                <a:latin typeface="Arial Unicode MS" pitchFamily="34" charset="-122"/>
                <a:ea typeface="黑体" pitchFamily="2" charset="-122"/>
              </a:defRPr>
            </a:lvl3pPr>
            <a:lvl4pPr>
              <a:defRPr baseline="0">
                <a:latin typeface="Arial Unicode MS" pitchFamily="34" charset="-122"/>
                <a:ea typeface="黑体" pitchFamily="2" charset="-122"/>
              </a:defRPr>
            </a:lvl4pPr>
            <a:lvl5pPr>
              <a:defRPr baseline="0">
                <a:latin typeface="Arial Unicode MS" pitchFamily="34" charset="-122"/>
                <a:ea typeface="黑体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D7F73-493A-43F1-AD1B-09E91AF95AD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50862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37600" y="228600"/>
            <a:ext cx="2641600" cy="57912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0" y="228600"/>
            <a:ext cx="7721600" cy="57912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4D4B2D-C8B2-4AA5-9020-16D504FDEC59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2032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4917" y="428604"/>
            <a:ext cx="10132483" cy="714396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181600" cy="4419600"/>
          </a:xfrm>
        </p:spPr>
        <p:txBody>
          <a:bodyPr/>
          <a:lstStyle>
            <a:lvl1pPr>
              <a:buFont typeface="Wingdings" pitchFamily="2" charset="2"/>
              <a:buChar char="n"/>
              <a:defRPr/>
            </a:lvl1pPr>
            <a:lvl2pPr>
              <a:buClr>
                <a:srgbClr val="C00000"/>
              </a:buClr>
              <a:buSzPct val="80000"/>
              <a:buFont typeface="Wingdings" pitchFamily="2" charset="2"/>
              <a:buChar char="n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181600" cy="44196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7AC82B-1862-4BBE-B0D5-0A61291507B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6656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4917" y="228600"/>
            <a:ext cx="10132483" cy="9144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181600" cy="44196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181600" cy="21336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886200"/>
            <a:ext cx="5181600" cy="21336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E0A67-F3BE-4C67-B506-9F5FED4CE271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7023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176000" y="115888"/>
            <a:ext cx="1016000" cy="20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760">
                <a:solidFill>
                  <a:srgbClr val="7030A0"/>
                </a:solidFill>
                <a:latin typeface="Tahoma" pitchFamily="34" charset="0"/>
                <a:ea typeface="宋体" pitchFamily="2" charset="-122"/>
              </a:rPr>
              <a:t>-</a:t>
            </a:r>
            <a:fld id="{3EA1CD7A-2FDF-4087-AA4B-0360C5BCA02E}" type="slidenum">
              <a:rPr lang="en-US" altLang="zh-CN" sz="760">
                <a:solidFill>
                  <a:srgbClr val="7030A0"/>
                </a:solidFill>
                <a:latin typeface="Tahoma" pitchFamily="34" charset="0"/>
                <a:ea typeface="宋体" pitchFamily="2" charset="-122"/>
              </a:rPr>
              <a:pPr>
                <a:spcBef>
                  <a:spcPct val="50000"/>
                </a:spcBef>
                <a:defRPr/>
              </a:pPr>
              <a:t>‹#›</a:t>
            </a:fld>
            <a:r>
              <a:rPr lang="en-US" altLang="zh-CN" sz="760">
                <a:solidFill>
                  <a:srgbClr val="7030A0"/>
                </a:solidFill>
                <a:latin typeface="Tahoma" pitchFamily="34" charset="0"/>
                <a:ea typeface="宋体" pitchFamily="2" charset="-122"/>
              </a:rPr>
              <a:t>-</a:t>
            </a:r>
          </a:p>
        </p:txBody>
      </p:sp>
      <p:sp>
        <p:nvSpPr>
          <p:cNvPr id="24269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algn="l">
              <a:lnSpc>
                <a:spcPct val="100000"/>
              </a:lnSpc>
              <a:defRPr sz="506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 algn="ctr">
              <a:lnSpc>
                <a:spcPct val="100000"/>
              </a:lnSpc>
              <a:defRPr sz="506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algn="r">
              <a:lnSpc>
                <a:spcPct val="100000"/>
              </a:lnSpc>
              <a:defRPr sz="506" b="0">
                <a:latin typeface="Arial Black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FED47240-A7DE-4233-955A-EE845DB7093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11" name="Picture 11" descr="02_02"/>
          <p:cNvPicPr>
            <a:picLocks noChangeAspect="1" noChangeArrowheads="1"/>
          </p:cNvPicPr>
          <p:nvPr userDrawn="1"/>
        </p:nvPicPr>
        <p:blipFill>
          <a:blip r:embed="rId2" cstate="print"/>
          <a:srcRect l="7144"/>
          <a:stretch>
            <a:fillRect/>
          </a:stretch>
        </p:blipFill>
        <p:spPr bwMode="auto">
          <a:xfrm>
            <a:off x="1" y="2"/>
            <a:ext cx="759616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6309286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0651" y="188920"/>
            <a:ext cx="9410700" cy="71913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E3AB0F4-28A1-4B49-ADE1-0C017A8609F2}" type="slidenum">
              <a:rPr lang="zh-CN" altLang="en-US"/>
              <a:pPr/>
              <a:t>‹#›</a:t>
            </a:fld>
            <a:endParaRPr lang="en-US" sz="1800">
              <a:solidFill>
                <a:srgbClr val="964095"/>
              </a:solidFill>
              <a:latin typeface="华文行楷" pitchFamily="2" charset="-122"/>
              <a:ea typeface="华文行楷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61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3445" y="66328"/>
            <a:ext cx="10657184" cy="914400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Arial Unicode MS" pitchFamily="34" charset="-122"/>
                <a:ea typeface="黑体" pitchFamily="2" charset="-122"/>
              </a:defRPr>
            </a:lvl1pPr>
            <a:lvl2pPr>
              <a:defRPr baseline="0">
                <a:latin typeface="Arial Unicode MS" pitchFamily="34" charset="-122"/>
                <a:ea typeface="黑体" pitchFamily="2" charset="-122"/>
              </a:defRPr>
            </a:lvl2pPr>
            <a:lvl3pPr>
              <a:defRPr baseline="0">
                <a:latin typeface="Arial Unicode MS" pitchFamily="34" charset="-122"/>
                <a:ea typeface="黑体" pitchFamily="2" charset="-122"/>
              </a:defRPr>
            </a:lvl3pPr>
            <a:lvl4pPr>
              <a:defRPr baseline="0">
                <a:latin typeface="Arial Unicode MS" pitchFamily="34" charset="-122"/>
                <a:ea typeface="黑体" pitchFamily="2" charset="-122"/>
              </a:defRPr>
            </a:lvl4pPr>
            <a:lvl5pPr>
              <a:defRPr baseline="0">
                <a:latin typeface="Arial Unicode MS" pitchFamily="34" charset="-122"/>
                <a:ea typeface="黑体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F67884-EC74-4E4A-A271-CEBC3D84AB1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2899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E64CDA-6B7E-4829-85FC-34F601A9491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7625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181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181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EAA11A-5EB8-4D4E-B9B5-B2672DC99E6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28111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79A93D-C1E5-4081-8A52-B5C2C29B1E0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1429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261106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B411E-132F-4875-A60A-9C416B32D70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668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5C354-747C-4FAA-8C43-BC1FF64876D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4596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AA6BFD-FD09-4A8B-9B2C-E82BFB739E91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6166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90651" y="46039"/>
            <a:ext cx="94107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481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4917" y="981076"/>
            <a:ext cx="105664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defRPr sz="12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defRPr sz="12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anose="020B0A04020102020204" pitchFamily="34" charset="0"/>
              </a:defRPr>
            </a:lvl1pPr>
          </a:lstStyle>
          <a:p>
            <a:pPr eaLnBrk="1" hangingPunct="1"/>
            <a:fld id="{FFC31A4A-F66E-42A0-AA74-5CF0ADB1D17E}" type="slidenum">
              <a:rPr lang="en-US" altLang="zh-CN" smtClean="0">
                <a:solidFill>
                  <a:srgbClr val="000000"/>
                </a:solidFill>
              </a:rPr>
              <a:pPr eaLnBrk="1" hangingPunct="1"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2" name="Text Box 5"/>
          <p:cNvSpPr txBox="1">
            <a:spLocks noChangeArrowheads="1"/>
          </p:cNvSpPr>
          <p:nvPr/>
        </p:nvSpPr>
        <p:spPr bwMode="auto">
          <a:xfrm>
            <a:off x="11480707" y="6477000"/>
            <a:ext cx="10160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dirty="0">
                <a:solidFill>
                  <a:srgbClr val="7030A0"/>
                </a:solidFill>
                <a:latin typeface="Tahoma" panose="020B0604030504040204" pitchFamily="34" charset="0"/>
              </a:rPr>
              <a:t>-</a:t>
            </a:r>
            <a:fld id="{EBC6C922-271B-485B-8330-C0AE203C83F4}" type="slidenum">
              <a:rPr lang="en-US" altLang="zh-CN" sz="1800" smtClean="0">
                <a:solidFill>
                  <a:srgbClr val="7030A0"/>
                </a:solidFill>
                <a:latin typeface="Tahoma" panose="020B0604030504040204" pitchFamily="34" charset="0"/>
              </a:rPr>
              <a:pPr eaLnBrk="1" hangingPunct="1">
                <a:spcBef>
                  <a:spcPct val="50000"/>
                </a:spcBef>
              </a:pPr>
              <a:t>‹#›</a:t>
            </a:fld>
            <a:r>
              <a:rPr lang="en-US" altLang="zh-CN" sz="1800" dirty="0">
                <a:solidFill>
                  <a:srgbClr val="7030A0"/>
                </a:solidFill>
                <a:latin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98391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latin typeface="微软雅黑" pitchFamily="34" charset="-122"/>
          <a:ea typeface="微软雅黑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微软雅黑" panose="020B0503020204020204" pitchFamily="34" charset="-122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微软雅黑" panose="020B0503020204020204" pitchFamily="34" charset="-122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微软雅黑" panose="020B0503020204020204" pitchFamily="34" charset="-122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微软雅黑" panose="020B0503020204020204" pitchFamily="34" charset="-122"/>
          <a:ea typeface="微软雅黑" panose="020B0503020204020204" pitchFamily="34" charset="-122"/>
        </a:defRPr>
      </a:lvl5pPr>
      <a:lvl6pPr marL="45718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黑体" pitchFamily="49" charset="-122"/>
        </a:defRPr>
      </a:lvl6pPr>
      <a:lvl7pPr marL="914377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黑体" pitchFamily="49" charset="-122"/>
        </a:defRPr>
      </a:lvl7pPr>
      <a:lvl8pPr marL="1371566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黑体" pitchFamily="49" charset="-122"/>
        </a:defRPr>
      </a:lvl8pPr>
      <a:lvl9pPr marL="182875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黑体" pitchFamily="49" charset="-122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90000"/>
        <a:buFont typeface="Wingdings" panose="05000000000000000000" pitchFamily="2" charset="2"/>
        <a:buChar char="p"/>
        <a:defRPr sz="3200">
          <a:solidFill>
            <a:schemeClr val="tx1"/>
          </a:solidFill>
          <a:latin typeface="+mj-ea"/>
          <a:ea typeface="+mj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8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j-ea"/>
          <a:ea typeface="+mj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rgbClr val="990099"/>
        </a:buClr>
        <a:buSzPct val="65000"/>
        <a:buFont typeface="Wingdings" panose="05000000000000000000" pitchFamily="2" charset="2"/>
        <a:buChar char="p"/>
        <a:defRPr sz="2400">
          <a:solidFill>
            <a:schemeClr val="tx1"/>
          </a:solidFill>
          <a:latin typeface="+mj-ea"/>
          <a:ea typeface="+mj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j-ea"/>
          <a:ea typeface="+mj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j-ea"/>
          <a:ea typeface="+mj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tif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10" Type="http://schemas.openxmlformats.org/officeDocument/2006/relationships/image" Target="../media/image15.png"/><Relationship Id="rId4" Type="http://schemas.openxmlformats.org/officeDocument/2006/relationships/image" Target="../media/image12.tiff"/><Relationship Id="rId9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6" Type="http://schemas.openxmlformats.org/officeDocument/2006/relationships/image" Target="../media/image2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6.xml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video" Target="../media/media2.mp4"/><Relationship Id="rId7" Type="http://schemas.openxmlformats.org/officeDocument/2006/relationships/video" Target="../media/media4.mp4"/><Relationship Id="rId12" Type="http://schemas.openxmlformats.org/officeDocument/2006/relationships/image" Target="../media/image27.png"/><Relationship Id="rId17" Type="http://schemas.openxmlformats.org/officeDocument/2006/relationships/image" Target="../media/image52.png"/><Relationship Id="rId2" Type="http://schemas.microsoft.com/office/2007/relationships/media" Target="../media/media2.mp4"/><Relationship Id="rId1" Type="http://schemas.openxmlformats.org/officeDocument/2006/relationships/tags" Target="../tags/tag17.xml"/><Relationship Id="rId6" Type="http://schemas.microsoft.com/office/2007/relationships/media" Target="../media/media4.mp4"/><Relationship Id="rId11" Type="http://schemas.openxmlformats.org/officeDocument/2006/relationships/image" Target="../media/image26.png"/><Relationship Id="rId5" Type="http://schemas.openxmlformats.org/officeDocument/2006/relationships/video" Target="../media/media3.mp4"/><Relationship Id="rId15" Type="http://schemas.openxmlformats.org/officeDocument/2006/relationships/image" Target="../media/image53.png"/><Relationship Id="rId10" Type="http://schemas.openxmlformats.org/officeDocument/2006/relationships/image" Target="../media/image25.png"/><Relationship Id="rId4" Type="http://schemas.microsoft.com/office/2007/relationships/media" Target="../media/media3.mp4"/><Relationship Id="rId9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obilebandwidth.github.io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6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10" descr="“image”的图片搜索结果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187D769-2FF3-714A-9FC5-BC1492C4B40C}"/>
              </a:ext>
            </a:extLst>
          </p:cNvPr>
          <p:cNvSpPr txBox="1"/>
          <p:nvPr/>
        </p:nvSpPr>
        <p:spPr>
          <a:xfrm>
            <a:off x="2319648" y="8668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4465B69A-3B4B-6641-8CA3-B5D934C06FC7}"/>
              </a:ext>
            </a:extLst>
          </p:cNvPr>
          <p:cNvSpPr txBox="1">
            <a:spLocks/>
          </p:cNvSpPr>
          <p:nvPr/>
        </p:nvSpPr>
        <p:spPr bwMode="auto">
          <a:xfrm>
            <a:off x="662938" y="1122339"/>
            <a:ext cx="10866119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黑体" pitchFamily="49" charset="-122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黑体" pitchFamily="49" charset="-122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黑体" pitchFamily="49" charset="-122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黑体" pitchFamily="49" charset="-122"/>
              </a:defRPr>
            </a:lvl9pPr>
          </a:lstStyle>
          <a:p>
            <a:pPr defTabSz="914400"/>
            <a:r>
              <a:rPr kumimoji="1" lang="en-US" altLang="zh-CN" sz="46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Mobile</a:t>
            </a:r>
            <a:r>
              <a:rPr kumimoji="1" lang="zh-CN" altLang="en-US" sz="46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6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kumimoji="1" lang="zh-CN" altLang="en-US" sz="46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6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r>
              <a:rPr kumimoji="1" lang="zh-CN" altLang="en-US" sz="46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6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kumimoji="1" lang="zh-CN" altLang="en-US" sz="46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6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Practice:</a:t>
            </a:r>
          </a:p>
          <a:p>
            <a:pPr defTabSz="914400"/>
            <a:r>
              <a:rPr kumimoji="1" lang="en-US" altLang="zh-CN" sz="46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Measurement,</a:t>
            </a:r>
            <a:r>
              <a:rPr kumimoji="1" lang="zh-CN" altLang="en-US" sz="46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6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Analysis,</a:t>
            </a:r>
            <a:r>
              <a:rPr kumimoji="1" lang="zh-CN" altLang="en-US" sz="46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6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1" lang="zh-CN" altLang="en-US" sz="46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6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Implications</a:t>
            </a:r>
            <a:endParaRPr kumimoji="1" lang="zh-CN" altLang="en-US" sz="46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97811D1-C477-764A-9B5F-3B7F876E98D8}"/>
              </a:ext>
            </a:extLst>
          </p:cNvPr>
          <p:cNvGrpSpPr/>
          <p:nvPr/>
        </p:nvGrpSpPr>
        <p:grpSpPr>
          <a:xfrm>
            <a:off x="1223679" y="3455623"/>
            <a:ext cx="9744638" cy="1540208"/>
            <a:chOff x="1424940" y="3659907"/>
            <a:chExt cx="8455008" cy="1540208"/>
          </a:xfrm>
        </p:grpSpPr>
        <p:sp>
          <p:nvSpPr>
            <p:cNvPr id="14" name="副标题 2">
              <a:extLst>
                <a:ext uri="{FF2B5EF4-FFF2-40B4-BE49-F238E27FC236}">
                  <a16:creationId xmlns:a16="http://schemas.microsoft.com/office/drawing/2014/main" id="{63E8E4CA-D490-CC4C-9D1B-61D72004D650}"/>
                </a:ext>
              </a:extLst>
            </p:cNvPr>
            <p:cNvSpPr txBox="1">
              <a:spLocks/>
            </p:cNvSpPr>
            <p:nvPr/>
          </p:nvSpPr>
          <p:spPr>
            <a:xfrm>
              <a:off x="1424940" y="3659907"/>
              <a:ext cx="8455008" cy="154020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1313" indent="-3413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0000"/>
                </a:buClr>
                <a:buSzPct val="90000"/>
                <a:buFont typeface="Wingdings" panose="05000000000000000000" pitchFamily="2" charset="2"/>
                <a:buChar char="p"/>
                <a:defRPr sz="3200">
                  <a:solidFill>
                    <a:schemeClr val="tx1"/>
                  </a:solidFill>
                  <a:latin typeface="+mj-ea"/>
                  <a:ea typeface="+mj-ea"/>
                  <a:cs typeface="+mn-cs"/>
                </a:defRPr>
              </a:lvl1pPr>
              <a:lvl2pPr marL="741363" indent="-2841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0000"/>
                </a:buClr>
                <a:buSzPct val="8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+mj-ea"/>
                  <a:ea typeface="+mj-ea"/>
                </a:defRPr>
              </a:lvl2pPr>
              <a:lvl3pPr marL="1141413" indent="-2270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0099"/>
                </a:buClr>
                <a:buSzPct val="65000"/>
                <a:buFont typeface="Wingdings" panose="05000000000000000000" pitchFamily="2" charset="2"/>
                <a:buChar char="p"/>
                <a:defRPr sz="2400">
                  <a:solidFill>
                    <a:schemeClr val="tx1"/>
                  </a:solidFill>
                  <a:latin typeface="+mj-ea"/>
                  <a:ea typeface="+mj-ea"/>
                </a:defRPr>
              </a:lvl3pPr>
              <a:lvl4pPr marL="1598613" indent="-2270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+mj-ea"/>
                  <a:ea typeface="+mj-ea"/>
                </a:defRPr>
              </a:lvl4pPr>
              <a:lvl5pPr marL="2055813" indent="-2270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+mj-ea"/>
                  <a:ea typeface="+mj-ea"/>
                </a:defRPr>
              </a:lvl5pPr>
              <a:lvl6pPr marL="2514537" indent="-228594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726" indent="-228594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8914" indent="-228594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103" indent="-228594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 defTabSz="914400">
                <a:buNone/>
              </a:pPr>
              <a:r>
                <a:rPr lang="en-US" altLang="zh-CN" sz="24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Xinlei</a:t>
              </a:r>
              <a:r>
                <a:rPr lang="en-US" altLang="zh-CN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Yang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altLang="zh-CN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Hao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Lin,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Zhenhua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Li,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Feng Qian,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Xingyao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Li, </a:t>
              </a:r>
              <a:r>
                <a:rPr lang="en-US" altLang="zh-CN" sz="24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Zhiming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He, </a:t>
              </a:r>
              <a:r>
                <a:rPr lang="en-US" altLang="zh-CN" sz="24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Xudong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Wu,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Xianlong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Wang,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Yunhao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Liu,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Zhi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Liao,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Daqiang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Hu,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Tianyin</a:t>
              </a:r>
              <a:r>
                <a:rPr lang="zh-CN" altLang="en-US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Xu</a:t>
              </a:r>
              <a:endParaRPr lang="en" altLang="zh-CN" sz="240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BD3D3FC-EE50-4C45-9687-1E6E2CDD5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58" y="3727420"/>
              <a:ext cx="296739" cy="342000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B3CA068D-D04D-8D4D-9732-5206614D8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78" y="4798249"/>
            <a:ext cx="2628543" cy="9315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D7FF201-2C0F-BA40-A227-801313CB55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11" y="4871861"/>
            <a:ext cx="1738657" cy="82191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9B1C7A3-12BD-2E47-9E27-342BCB6E5A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29" y="191553"/>
            <a:ext cx="4584700" cy="965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93794BB-C35D-7F41-9255-D6EBDE3221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49" y="4742910"/>
            <a:ext cx="1978123" cy="9868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997FB5A-7044-4F4F-86BD-F77FDB0FF8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112" y="4941749"/>
            <a:ext cx="1993342" cy="5240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484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955D9A6-412D-674A-AD63-8358844F7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780" y="2974472"/>
            <a:ext cx="4971195" cy="344105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F8C492C-2ADC-D549-A34C-764A4AA2EEA1}"/>
              </a:ext>
            </a:extLst>
          </p:cNvPr>
          <p:cNvSpPr txBox="1"/>
          <p:nvPr/>
        </p:nvSpPr>
        <p:spPr>
          <a:xfrm>
            <a:off x="253619" y="1069200"/>
            <a:ext cx="1256523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Part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LTE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Bands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B28,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B1,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B41</a:t>
            </a:r>
            <a:r>
              <a:rPr kumimoji="1" lang="zh-CN" alt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refarmed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5G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B7F72D1-6230-3F42-A717-36F1A03716ED}"/>
              </a:ext>
            </a:extLst>
          </p:cNvPr>
          <p:cNvSpPr/>
          <p:nvPr/>
        </p:nvSpPr>
        <p:spPr>
          <a:xfrm>
            <a:off x="125027" y="481926"/>
            <a:ext cx="130051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4G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bandwidth decrease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due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to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spectrum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refarming</a:t>
            </a:r>
            <a:endParaRPr lang="en-US" altLang="zh-CN" sz="4400" b="1" dirty="0">
              <a:latin typeface="Calibri" panose="020F0502020204030204" pitchFamily="34" charset="0"/>
              <a:ea typeface="Microsoft YaHei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FB41A61-EFBB-AB46-ABA6-81F77171B657}"/>
              </a:ext>
            </a:extLst>
          </p:cNvPr>
          <p:cNvSpPr/>
          <p:nvPr/>
        </p:nvSpPr>
        <p:spPr bwMode="auto">
          <a:xfrm>
            <a:off x="6554779" y="3163453"/>
            <a:ext cx="405143" cy="2579910"/>
          </a:xfrm>
          <a:prstGeom prst="rect">
            <a:avLst/>
          </a:prstGeom>
          <a:solidFill>
            <a:srgbClr val="C00000">
              <a:alpha val="21000"/>
            </a:srgbClr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B02C1A6-6F2B-6E4E-A676-55022C11E711}"/>
              </a:ext>
            </a:extLst>
          </p:cNvPr>
          <p:cNvSpPr/>
          <p:nvPr/>
        </p:nvSpPr>
        <p:spPr bwMode="auto">
          <a:xfrm>
            <a:off x="7399824" y="3135376"/>
            <a:ext cx="395883" cy="2579910"/>
          </a:xfrm>
          <a:prstGeom prst="rect">
            <a:avLst/>
          </a:prstGeom>
          <a:solidFill>
            <a:srgbClr val="C00000">
              <a:alpha val="21000"/>
            </a:srgbClr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5DC84B9-7191-6F49-874F-1F47BA5C82F1}"/>
              </a:ext>
            </a:extLst>
          </p:cNvPr>
          <p:cNvSpPr txBox="1"/>
          <p:nvPr/>
        </p:nvSpPr>
        <p:spPr>
          <a:xfrm>
            <a:off x="253619" y="1671996"/>
            <a:ext cx="11076990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4G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workloads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remaining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LTE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bands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leading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4G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1963BC9-C545-474D-A0B7-8E3377A9DE64}"/>
              </a:ext>
            </a:extLst>
          </p:cNvPr>
          <p:cNvSpPr/>
          <p:nvPr/>
        </p:nvSpPr>
        <p:spPr bwMode="auto">
          <a:xfrm>
            <a:off x="3990500" y="3135376"/>
            <a:ext cx="394555" cy="2579910"/>
          </a:xfrm>
          <a:prstGeom prst="rect">
            <a:avLst/>
          </a:prstGeom>
          <a:solidFill>
            <a:srgbClr val="C00000">
              <a:alpha val="21000"/>
            </a:srgbClr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2163F13-938A-764A-AD4C-45231DB25B65}"/>
              </a:ext>
            </a:extLst>
          </p:cNvPr>
          <p:cNvGrpSpPr/>
          <p:nvPr/>
        </p:nvGrpSpPr>
        <p:grpSpPr>
          <a:xfrm>
            <a:off x="4610" y="-53521"/>
            <a:ext cx="12122532" cy="537589"/>
            <a:chOff x="4610" y="-53521"/>
            <a:chExt cx="12122532" cy="537589"/>
          </a:xfrm>
        </p:grpSpPr>
        <p:sp>
          <p:nvSpPr>
            <p:cNvPr id="19" name="同侧圆角矩形 18">
              <a:extLst>
                <a:ext uri="{FF2B5EF4-FFF2-40B4-BE49-F238E27FC236}">
                  <a16:creationId xmlns:a16="http://schemas.microsoft.com/office/drawing/2014/main" id="{6EA26B80-041E-7445-AF9D-72DE6FECB133}"/>
                </a:ext>
              </a:extLst>
            </p:cNvPr>
            <p:cNvSpPr/>
            <p:nvPr/>
          </p:nvSpPr>
          <p:spPr bwMode="auto">
            <a:xfrm rot="10800000">
              <a:off x="4610" y="0"/>
              <a:ext cx="4024800" cy="442474"/>
            </a:xfrm>
            <a:prstGeom prst="round2SameRect">
              <a:avLst/>
            </a:prstGeom>
            <a:solidFill>
              <a:srgbClr val="0033CC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22" name="同侧圆角矩形 21">
              <a:extLst>
                <a:ext uri="{FF2B5EF4-FFF2-40B4-BE49-F238E27FC236}">
                  <a16:creationId xmlns:a16="http://schemas.microsoft.com/office/drawing/2014/main" id="{4F49B244-D2CE-D24E-96C7-6964AD80F731}"/>
                </a:ext>
              </a:extLst>
            </p:cNvPr>
            <p:cNvSpPr/>
            <p:nvPr/>
          </p:nvSpPr>
          <p:spPr bwMode="auto">
            <a:xfrm rot="10800000">
              <a:off x="4053475" y="-1240"/>
              <a:ext cx="4024800" cy="442474"/>
            </a:xfrm>
            <a:prstGeom prst="round2SameRect">
              <a:avLst/>
            </a:prstGeom>
            <a:solidFill>
              <a:schemeClr val="bg1">
                <a:lumMod val="85000"/>
              </a:schemeClr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23" name="同侧圆角矩形 22">
              <a:extLst>
                <a:ext uri="{FF2B5EF4-FFF2-40B4-BE49-F238E27FC236}">
                  <a16:creationId xmlns:a16="http://schemas.microsoft.com/office/drawing/2014/main" id="{C047404D-1ABB-2142-96E6-6E3D9D00F0D7}"/>
                </a:ext>
              </a:extLst>
            </p:cNvPr>
            <p:cNvSpPr/>
            <p:nvPr/>
          </p:nvSpPr>
          <p:spPr bwMode="auto">
            <a:xfrm rot="10800000">
              <a:off x="8102342" y="-2481"/>
              <a:ext cx="4024800" cy="442474"/>
            </a:xfrm>
            <a:prstGeom prst="round2SameRect">
              <a:avLst/>
            </a:prstGeom>
            <a:solidFill>
              <a:schemeClr val="bg1">
                <a:lumMod val="85000"/>
              </a:schemeClr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AE1ADD5-A357-A64D-A050-1102ED5F4287}"/>
                </a:ext>
              </a:extLst>
            </p:cNvPr>
            <p:cNvSpPr txBox="1"/>
            <p:nvPr/>
          </p:nvSpPr>
          <p:spPr>
            <a:xfrm>
              <a:off x="1720294" y="-53521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4G</a:t>
              </a:r>
              <a:endParaRPr kumimoji="1" lang="zh-CN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124EA87-2992-E046-988F-E5D6A9340699}"/>
                </a:ext>
              </a:extLst>
            </p:cNvPr>
            <p:cNvSpPr txBox="1"/>
            <p:nvPr/>
          </p:nvSpPr>
          <p:spPr>
            <a:xfrm>
              <a:off x="5799284" y="-39152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5G</a:t>
              </a:r>
              <a:endPara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B456714F-052F-1441-8E99-DE073947759F}"/>
                </a:ext>
              </a:extLst>
            </p:cNvPr>
            <p:cNvSpPr txBox="1"/>
            <p:nvPr/>
          </p:nvSpPr>
          <p:spPr>
            <a:xfrm>
              <a:off x="9698602" y="-42854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WiFi</a:t>
              </a:r>
              <a:endPara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1635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2AB6ED75-DF01-6843-9353-426CE49243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12"/>
          <a:stretch/>
        </p:blipFill>
        <p:spPr>
          <a:xfrm>
            <a:off x="7006286" y="3991643"/>
            <a:ext cx="1769305" cy="216391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5E5FA473-C3A0-E34F-AD72-506E12EDDA44}"/>
                  </a:ext>
                </a:extLst>
              </p:cNvPr>
              <p:cNvSpPr txBox="1"/>
              <p:nvPr/>
            </p:nvSpPr>
            <p:spPr>
              <a:xfrm>
                <a:off x="253619" y="1069200"/>
                <a:ext cx="11543429" cy="670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kumimoji="1" lang="en-US" altLang="zh-CN" sz="2800" b="1" dirty="0">
                    <a:solidFill>
                      <a:srgbClr val="0033CC"/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6.8%</a:t>
                </a:r>
                <a:r>
                  <a:rPr kumimoji="1" lang="zh-CN" altLang="en-US" sz="2800" dirty="0">
                    <a:solidFill>
                      <a:srgbClr val="0033CC"/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LTE</a:t>
                </a:r>
                <a:r>
                  <a:rPr kumimoji="1" lang="zh-CN" altLang="en-US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bandwidth</a:t>
                </a:r>
                <a:r>
                  <a:rPr kumimoji="1" lang="zh-CN" altLang="en-US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test</a:t>
                </a:r>
                <a:r>
                  <a:rPr kumimoji="1" lang="zh-CN" altLang="en-US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results</a:t>
                </a:r>
                <a:r>
                  <a:rPr kumimoji="1" lang="zh-CN" altLang="en-US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zh-CN" altLang="en-US" sz="2800" b="1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≥</m:t>
                    </m:r>
                  </m:oMath>
                </a14:m>
                <a:r>
                  <a:rPr kumimoji="1" lang="en-US" altLang="zh-CN" sz="2800" b="1" dirty="0">
                    <a:solidFill>
                      <a:srgbClr val="0033CC"/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300</a:t>
                </a:r>
                <a:r>
                  <a:rPr kumimoji="1" lang="zh-CN" altLang="en-US" sz="2800" b="1" dirty="0">
                    <a:solidFill>
                      <a:srgbClr val="0033CC"/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b="1" dirty="0">
                    <a:solidFill>
                      <a:srgbClr val="0033CC"/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Mbps</a:t>
                </a:r>
                <a:r>
                  <a:rPr kumimoji="1" lang="zh-CN" altLang="en-US" sz="2800" b="1" dirty="0">
                    <a:solidFill>
                      <a:srgbClr val="0033CC"/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(comparable</a:t>
                </a:r>
                <a:r>
                  <a:rPr kumimoji="1" lang="zh-CN" altLang="en-US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to</a:t>
                </a:r>
                <a:r>
                  <a:rPr kumimoji="1" lang="zh-CN" altLang="en-US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5G)</a:t>
                </a: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5E5FA473-C3A0-E34F-AD72-506E12EDD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19" y="1069200"/>
                <a:ext cx="11543429" cy="670761"/>
              </a:xfrm>
              <a:prstGeom prst="rect">
                <a:avLst/>
              </a:prstGeom>
              <a:blipFill>
                <a:blip r:embed="rId7"/>
                <a:stretch>
                  <a:fillRect l="-951" b="-25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40">
            <a:extLst>
              <a:ext uri="{FF2B5EF4-FFF2-40B4-BE49-F238E27FC236}">
                <a16:creationId xmlns:a16="http://schemas.microsoft.com/office/drawing/2014/main" id="{4DEEC20F-9361-D34B-A555-C97E4B8E2D13}"/>
              </a:ext>
            </a:extLst>
          </p:cNvPr>
          <p:cNvSpPr/>
          <p:nvPr/>
        </p:nvSpPr>
        <p:spPr>
          <a:xfrm>
            <a:off x="253620" y="482400"/>
            <a:ext cx="119383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LTE-Advanced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brings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high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4G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access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bandwidth</a:t>
            </a: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4FCC3B4A-6325-614E-967F-380C93EC93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6" b="18212"/>
          <a:stretch/>
        </p:blipFill>
        <p:spPr>
          <a:xfrm>
            <a:off x="8764589" y="3990373"/>
            <a:ext cx="1769305" cy="21639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椭圆 47">
            <a:extLst>
              <a:ext uri="{FF2B5EF4-FFF2-40B4-BE49-F238E27FC236}">
                <a16:creationId xmlns:a16="http://schemas.microsoft.com/office/drawing/2014/main" id="{F02369DC-F6D4-9949-9673-99823C29A261}"/>
              </a:ext>
            </a:extLst>
          </p:cNvPr>
          <p:cNvSpPr/>
          <p:nvPr/>
        </p:nvSpPr>
        <p:spPr bwMode="auto">
          <a:xfrm>
            <a:off x="9775010" y="4225319"/>
            <a:ext cx="453376" cy="1020047"/>
          </a:xfrm>
          <a:prstGeom prst="ellipse">
            <a:avLst/>
          </a:prstGeom>
          <a:noFill/>
          <a:ln w="25400" algn="ctr">
            <a:solidFill>
              <a:srgbClr val="3A7FFF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9" name="五角星 48">
            <a:extLst>
              <a:ext uri="{FF2B5EF4-FFF2-40B4-BE49-F238E27FC236}">
                <a16:creationId xmlns:a16="http://schemas.microsoft.com/office/drawing/2014/main" id="{1EDA95DA-3DC2-2A43-8A72-E20C49F0D838}"/>
              </a:ext>
            </a:extLst>
          </p:cNvPr>
          <p:cNvSpPr/>
          <p:nvPr/>
        </p:nvSpPr>
        <p:spPr bwMode="auto">
          <a:xfrm>
            <a:off x="7906632" y="5293256"/>
            <a:ext cx="208324" cy="208324"/>
          </a:xfrm>
          <a:prstGeom prst="star5">
            <a:avLst/>
          </a:prstGeom>
          <a:solidFill>
            <a:srgbClr val="3A7FFF"/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cxnSp>
        <p:nvCxnSpPr>
          <p:cNvPr id="50" name="直线箭头连接符 49">
            <a:extLst>
              <a:ext uri="{FF2B5EF4-FFF2-40B4-BE49-F238E27FC236}">
                <a16:creationId xmlns:a16="http://schemas.microsoft.com/office/drawing/2014/main" id="{EC084814-4057-1B4E-B3FA-64DE537DE34A}"/>
              </a:ext>
            </a:extLst>
          </p:cNvPr>
          <p:cNvCxnSpPr>
            <a:cxnSpLocks/>
            <a:endCxn id="48" idx="2"/>
          </p:cNvCxnSpPr>
          <p:nvPr/>
        </p:nvCxnSpPr>
        <p:spPr bwMode="auto">
          <a:xfrm flipV="1">
            <a:off x="8137104" y="4735343"/>
            <a:ext cx="1637906" cy="62430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A7F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51" name="文本框 50">
            <a:extLst>
              <a:ext uri="{FF2B5EF4-FFF2-40B4-BE49-F238E27FC236}">
                <a16:creationId xmlns:a16="http://schemas.microsoft.com/office/drawing/2014/main" id="{80DE9B4D-0D83-A942-9A98-B2FF066B2057}"/>
              </a:ext>
            </a:extLst>
          </p:cNvPr>
          <p:cNvSpPr txBox="1"/>
          <p:nvPr/>
        </p:nvSpPr>
        <p:spPr>
          <a:xfrm>
            <a:off x="6965585" y="5788751"/>
            <a:ext cx="1773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major</a:t>
            </a:r>
            <a:r>
              <a:rPr kumimoji="1" lang="zh-CN" alt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urban</a:t>
            </a:r>
            <a:r>
              <a:rPr kumimoji="1" lang="zh-CN" alt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roads</a:t>
            </a:r>
            <a:endParaRPr kumimoji="1" lang="zh-CN" altLang="en-US" sz="1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直线箭头连接符 51">
            <a:extLst>
              <a:ext uri="{FF2B5EF4-FFF2-40B4-BE49-F238E27FC236}">
                <a16:creationId xmlns:a16="http://schemas.microsoft.com/office/drawing/2014/main" id="{334771F9-15E1-664C-B6C4-5B57C782CF9D}"/>
              </a:ext>
            </a:extLst>
          </p:cNvPr>
          <p:cNvCxnSpPr>
            <a:cxnSpLocks/>
          </p:cNvCxnSpPr>
          <p:nvPr/>
        </p:nvCxnSpPr>
        <p:spPr bwMode="auto">
          <a:xfrm flipV="1">
            <a:off x="7227163" y="5712424"/>
            <a:ext cx="653757" cy="14623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53" name="直线箭头连接符 52">
            <a:extLst>
              <a:ext uri="{FF2B5EF4-FFF2-40B4-BE49-F238E27FC236}">
                <a16:creationId xmlns:a16="http://schemas.microsoft.com/office/drawing/2014/main" id="{987589E6-15CE-A14F-AFAC-BEE37D29A277}"/>
              </a:ext>
            </a:extLst>
          </p:cNvPr>
          <p:cNvCxnSpPr>
            <a:cxnSpLocks/>
          </p:cNvCxnSpPr>
          <p:nvPr/>
        </p:nvCxnSpPr>
        <p:spPr bwMode="auto">
          <a:xfrm flipV="1">
            <a:off x="7223915" y="5084668"/>
            <a:ext cx="482185" cy="77399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pic>
        <p:nvPicPr>
          <p:cNvPr id="54" name="图片 53">
            <a:extLst>
              <a:ext uri="{FF2B5EF4-FFF2-40B4-BE49-F238E27FC236}">
                <a16:creationId xmlns:a16="http://schemas.microsoft.com/office/drawing/2014/main" id="{38F9F02C-9D55-2246-864B-868CE8B9E8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5709" y="3805066"/>
            <a:ext cx="665139" cy="763782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784EE1D6-5734-EE47-A921-2FDBDCBF55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9903" y="5082167"/>
            <a:ext cx="665139" cy="763782"/>
          </a:xfrm>
          <a:prstGeom prst="rect">
            <a:avLst/>
          </a:prstGeom>
        </p:spPr>
      </p:pic>
      <p:sp>
        <p:nvSpPr>
          <p:cNvPr id="59" name="文本框 58">
            <a:extLst>
              <a:ext uri="{FF2B5EF4-FFF2-40B4-BE49-F238E27FC236}">
                <a16:creationId xmlns:a16="http://schemas.microsoft.com/office/drawing/2014/main" id="{22A80AB7-D6B9-584E-8B7A-C17513F8E2C2}"/>
              </a:ext>
            </a:extLst>
          </p:cNvPr>
          <p:cNvSpPr txBox="1"/>
          <p:nvPr/>
        </p:nvSpPr>
        <p:spPr>
          <a:xfrm>
            <a:off x="1524316" y="4505040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 err="1">
                <a:latin typeface="Gill Sans MT" panose="020B0502020104020203" pitchFamily="34" charset="0"/>
                <a:cs typeface="Calibri" panose="020F0502020204030204" pitchFamily="34" charset="0"/>
              </a:rPr>
              <a:t>eNodeB</a:t>
            </a:r>
            <a:endParaRPr kumimoji="1" lang="zh-CN" altLang="en-US" b="1" dirty="0">
              <a:latin typeface="Gill Sans MT" panose="020B0502020104020203" pitchFamily="34" charset="0"/>
              <a:cs typeface="Calibri" panose="020F0502020204030204" pitchFamily="34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81764F04-4A54-DF46-BD48-52253E0B5C4B}"/>
              </a:ext>
            </a:extLst>
          </p:cNvPr>
          <p:cNvSpPr txBox="1"/>
          <p:nvPr/>
        </p:nvSpPr>
        <p:spPr>
          <a:xfrm>
            <a:off x="1518510" y="5748427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 err="1">
                <a:latin typeface="Gill Sans MT" panose="020B0502020104020203" pitchFamily="34" charset="0"/>
                <a:cs typeface="Calibri" panose="020F0502020204030204" pitchFamily="34" charset="0"/>
              </a:rPr>
              <a:t>eNodeB</a:t>
            </a:r>
            <a:endParaRPr kumimoji="1" lang="zh-CN" altLang="en-US" b="1" dirty="0">
              <a:latin typeface="Gill Sans MT" panose="020B0502020104020203" pitchFamily="34" charset="0"/>
              <a:cs typeface="Calibri" panose="020F0502020204030204" pitchFamily="34" charset="0"/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68211CF8-CA6E-4840-BCC3-694B2B313F8C}"/>
              </a:ext>
            </a:extLst>
          </p:cNvPr>
          <p:cNvGrpSpPr/>
          <p:nvPr/>
        </p:nvGrpSpPr>
        <p:grpSpPr>
          <a:xfrm>
            <a:off x="2464973" y="3977233"/>
            <a:ext cx="907753" cy="307777"/>
            <a:chOff x="8269922" y="3968321"/>
            <a:chExt cx="907753" cy="307777"/>
          </a:xfrm>
        </p:grpSpPr>
        <p:sp>
          <p:nvSpPr>
            <p:cNvPr id="62" name="五边形 61">
              <a:extLst>
                <a:ext uri="{FF2B5EF4-FFF2-40B4-BE49-F238E27FC236}">
                  <a16:creationId xmlns:a16="http://schemas.microsoft.com/office/drawing/2014/main" id="{1740FC29-D78E-044D-8EF6-1D11E3B0D9CF}"/>
                </a:ext>
              </a:extLst>
            </p:cNvPr>
            <p:cNvSpPr/>
            <p:nvPr/>
          </p:nvSpPr>
          <p:spPr bwMode="auto">
            <a:xfrm>
              <a:off x="8328330" y="3989241"/>
              <a:ext cx="849345" cy="254046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黑体" pitchFamily="2" charset="-122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03027F5A-9AD1-134B-9D7D-FEF4A997D830}"/>
                </a:ext>
              </a:extLst>
            </p:cNvPr>
            <p:cNvSpPr txBox="1"/>
            <p:nvPr/>
          </p:nvSpPr>
          <p:spPr>
            <a:xfrm>
              <a:off x="8269922" y="3968321"/>
              <a:ext cx="880369" cy="30777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Carrier</a:t>
              </a:r>
              <a:r>
                <a:rPr kumimoji="1" lang="zh-CN" alt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1</a:t>
              </a:r>
              <a:endParaRPr kumimoji="1" lang="zh-CN" altLang="en-US" sz="14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</p:grpSp>
      <p:sp>
        <p:nvSpPr>
          <p:cNvPr id="64" name="圆柱体 63">
            <a:extLst>
              <a:ext uri="{FF2B5EF4-FFF2-40B4-BE49-F238E27FC236}">
                <a16:creationId xmlns:a16="http://schemas.microsoft.com/office/drawing/2014/main" id="{FDB66D76-636E-464E-982E-D795D2717F05}"/>
              </a:ext>
            </a:extLst>
          </p:cNvPr>
          <p:cNvSpPr/>
          <p:nvPr/>
        </p:nvSpPr>
        <p:spPr bwMode="auto">
          <a:xfrm rot="5400000">
            <a:off x="2799200" y="4550715"/>
            <a:ext cx="2047887" cy="824213"/>
          </a:xfrm>
          <a:prstGeom prst="can">
            <a:avLst/>
          </a:prstGeom>
          <a:solidFill>
            <a:schemeClr val="accent1">
              <a:lumMod val="75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9E29AA1B-9B81-C14D-BF4B-A41291FD5817}"/>
              </a:ext>
            </a:extLst>
          </p:cNvPr>
          <p:cNvSpPr txBox="1"/>
          <p:nvPr/>
        </p:nvSpPr>
        <p:spPr>
          <a:xfrm>
            <a:off x="3428942" y="4567404"/>
            <a:ext cx="5774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Gill Sans MT" panose="020B0502020104020203" pitchFamily="34" charset="0"/>
              </a:rPr>
              <a:t>CA</a:t>
            </a:r>
          </a:p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Gill Sans MT" panose="020B0502020104020203" pitchFamily="34" charset="0"/>
              </a:rPr>
              <a:t>data</a:t>
            </a:r>
          </a:p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Gill Sans MT" panose="020B0502020104020203" pitchFamily="34" charset="0"/>
              </a:rPr>
              <a:t>pipe</a:t>
            </a:r>
            <a:endParaRPr kumimoji="1" lang="zh-CN" alt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7D723DF4-0E73-8C41-884E-51E569302CCA}"/>
              </a:ext>
            </a:extLst>
          </p:cNvPr>
          <p:cNvGrpSpPr/>
          <p:nvPr/>
        </p:nvGrpSpPr>
        <p:grpSpPr>
          <a:xfrm>
            <a:off x="2464973" y="4401148"/>
            <a:ext cx="907753" cy="307777"/>
            <a:chOff x="8269922" y="3968321"/>
            <a:chExt cx="907753" cy="307777"/>
          </a:xfrm>
        </p:grpSpPr>
        <p:sp>
          <p:nvSpPr>
            <p:cNvPr id="83" name="五边形 82">
              <a:extLst>
                <a:ext uri="{FF2B5EF4-FFF2-40B4-BE49-F238E27FC236}">
                  <a16:creationId xmlns:a16="http://schemas.microsoft.com/office/drawing/2014/main" id="{55377687-EF3D-3048-811D-2054675DAC4C}"/>
                </a:ext>
              </a:extLst>
            </p:cNvPr>
            <p:cNvSpPr/>
            <p:nvPr/>
          </p:nvSpPr>
          <p:spPr bwMode="auto">
            <a:xfrm>
              <a:off x="8328330" y="3989241"/>
              <a:ext cx="849345" cy="254046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黑体" pitchFamily="2" charset="-122"/>
              </a:endParaRPr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03E59E6B-255C-8648-97C4-9E8761462E17}"/>
                </a:ext>
              </a:extLst>
            </p:cNvPr>
            <p:cNvSpPr txBox="1"/>
            <p:nvPr/>
          </p:nvSpPr>
          <p:spPr>
            <a:xfrm>
              <a:off x="8269922" y="3968321"/>
              <a:ext cx="880369" cy="30777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Carrier</a:t>
              </a:r>
              <a:r>
                <a:rPr kumimoji="1" lang="zh-CN" alt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2</a:t>
              </a:r>
              <a:endParaRPr kumimoji="1" lang="zh-CN" altLang="en-US" sz="14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0A0F2DE6-0557-4A4E-B590-DEE4A0D48108}"/>
              </a:ext>
            </a:extLst>
          </p:cNvPr>
          <p:cNvGrpSpPr/>
          <p:nvPr/>
        </p:nvGrpSpPr>
        <p:grpSpPr>
          <a:xfrm>
            <a:off x="2464973" y="5245379"/>
            <a:ext cx="907753" cy="307777"/>
            <a:chOff x="8269922" y="3968321"/>
            <a:chExt cx="907753" cy="307777"/>
          </a:xfrm>
        </p:grpSpPr>
        <p:sp>
          <p:nvSpPr>
            <p:cNvPr id="89" name="五边形 88">
              <a:extLst>
                <a:ext uri="{FF2B5EF4-FFF2-40B4-BE49-F238E27FC236}">
                  <a16:creationId xmlns:a16="http://schemas.microsoft.com/office/drawing/2014/main" id="{F2158434-E1B4-6F47-9E06-23DE0DD82FE3}"/>
                </a:ext>
              </a:extLst>
            </p:cNvPr>
            <p:cNvSpPr/>
            <p:nvPr/>
          </p:nvSpPr>
          <p:spPr bwMode="auto">
            <a:xfrm>
              <a:off x="8328330" y="3989241"/>
              <a:ext cx="849345" cy="254046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黑体" pitchFamily="2" charset="-122"/>
              </a:endParaRPr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BBD2D0EE-47EF-7B44-BE2D-AF8AFCFDEA6A}"/>
                </a:ext>
              </a:extLst>
            </p:cNvPr>
            <p:cNvSpPr txBox="1"/>
            <p:nvPr/>
          </p:nvSpPr>
          <p:spPr>
            <a:xfrm>
              <a:off x="8269922" y="3968321"/>
              <a:ext cx="880369" cy="30777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Carrier</a:t>
              </a:r>
              <a:r>
                <a:rPr kumimoji="1" lang="zh-CN" alt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3</a:t>
              </a: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5725EC8F-52EA-1A48-BB23-D55115955EB9}"/>
              </a:ext>
            </a:extLst>
          </p:cNvPr>
          <p:cNvGrpSpPr/>
          <p:nvPr/>
        </p:nvGrpSpPr>
        <p:grpSpPr>
          <a:xfrm>
            <a:off x="2464973" y="5673877"/>
            <a:ext cx="907753" cy="307777"/>
            <a:chOff x="8269922" y="3968321"/>
            <a:chExt cx="907753" cy="307777"/>
          </a:xfrm>
        </p:grpSpPr>
        <p:sp>
          <p:nvSpPr>
            <p:cNvPr id="92" name="五边形 91">
              <a:extLst>
                <a:ext uri="{FF2B5EF4-FFF2-40B4-BE49-F238E27FC236}">
                  <a16:creationId xmlns:a16="http://schemas.microsoft.com/office/drawing/2014/main" id="{3D99E6C7-E28E-A145-8593-0B04B05D491F}"/>
                </a:ext>
              </a:extLst>
            </p:cNvPr>
            <p:cNvSpPr/>
            <p:nvPr/>
          </p:nvSpPr>
          <p:spPr bwMode="auto">
            <a:xfrm>
              <a:off x="8328330" y="3989241"/>
              <a:ext cx="849345" cy="254046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黑体" pitchFamily="2" charset="-122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5EB97EE5-8CCF-4A4C-A7E0-EB0B3CDACA63}"/>
                </a:ext>
              </a:extLst>
            </p:cNvPr>
            <p:cNvSpPr txBox="1"/>
            <p:nvPr/>
          </p:nvSpPr>
          <p:spPr>
            <a:xfrm>
              <a:off x="8269922" y="3968321"/>
              <a:ext cx="880369" cy="30777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Carrier</a:t>
              </a:r>
              <a:r>
                <a:rPr kumimoji="1" lang="zh-CN" alt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4</a:t>
              </a:r>
              <a:endParaRPr kumimoji="1" lang="zh-CN" altLang="en-US" sz="14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</p:grpSp>
      <p:sp>
        <p:nvSpPr>
          <p:cNvPr id="94" name="右箭头 93">
            <a:extLst>
              <a:ext uri="{FF2B5EF4-FFF2-40B4-BE49-F238E27FC236}">
                <a16:creationId xmlns:a16="http://schemas.microsoft.com/office/drawing/2014/main" id="{6A426B32-9521-4A4B-A217-71366F8D7426}"/>
              </a:ext>
            </a:extLst>
          </p:cNvPr>
          <p:cNvSpPr/>
          <p:nvPr/>
        </p:nvSpPr>
        <p:spPr bwMode="auto">
          <a:xfrm>
            <a:off x="4100091" y="4438642"/>
            <a:ext cx="1375393" cy="1180853"/>
          </a:xfrm>
          <a:prstGeom prst="rightArrow">
            <a:avLst/>
          </a:prstGeom>
          <a:solidFill>
            <a:schemeClr val="accent2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ea typeface="黑体" pitchFamily="2" charset="-122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D8B92BA0-CC23-4340-BEF5-1026AB5243DD}"/>
              </a:ext>
            </a:extLst>
          </p:cNvPr>
          <p:cNvSpPr txBox="1"/>
          <p:nvPr/>
        </p:nvSpPr>
        <p:spPr>
          <a:xfrm>
            <a:off x="4054140" y="4702814"/>
            <a:ext cx="123162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Gill Sans MT" panose="020B0502020104020203" pitchFamily="34" charset="0"/>
              </a:rPr>
              <a:t>Aggregated</a:t>
            </a:r>
          </a:p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Gill Sans MT" panose="020B0502020104020203" pitchFamily="34" charset="0"/>
              </a:rPr>
              <a:t>carrier</a:t>
            </a:r>
            <a:endParaRPr kumimoji="1" lang="zh-CN" alt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96" name="图片 95">
            <a:extLst>
              <a:ext uri="{FF2B5EF4-FFF2-40B4-BE49-F238E27FC236}">
                <a16:creationId xmlns:a16="http://schemas.microsoft.com/office/drawing/2014/main" id="{720BCD12-87D3-DD47-BEBF-1AC3A6D6FC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238" y="4679634"/>
            <a:ext cx="879095" cy="879095"/>
          </a:xfrm>
          <a:prstGeom prst="rect">
            <a:avLst/>
          </a:prstGeom>
        </p:spPr>
      </p:pic>
      <p:sp>
        <p:nvSpPr>
          <p:cNvPr id="97" name="文本框 96">
            <a:extLst>
              <a:ext uri="{FF2B5EF4-FFF2-40B4-BE49-F238E27FC236}">
                <a16:creationId xmlns:a16="http://schemas.microsoft.com/office/drawing/2014/main" id="{483BD864-B18F-3548-A3E0-CFC4B35A562B}"/>
              </a:ext>
            </a:extLst>
          </p:cNvPr>
          <p:cNvSpPr txBox="1"/>
          <p:nvPr/>
        </p:nvSpPr>
        <p:spPr>
          <a:xfrm>
            <a:off x="5557975" y="5568882"/>
            <a:ext cx="61427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300" b="1" dirty="0">
                <a:latin typeface="Gill Sans MT" panose="020B0502020104020203" pitchFamily="34" charset="0"/>
              </a:rPr>
              <a:t>UE</a:t>
            </a:r>
            <a:endParaRPr kumimoji="1" lang="zh-CN" altLang="en-US" sz="2300" b="1" dirty="0">
              <a:latin typeface="Gill Sans MT" panose="020B0502020104020203" pitchFamily="34" charset="0"/>
            </a:endParaRP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BF49DD3D-1545-EB4A-8085-9600CB819CC6}"/>
              </a:ext>
            </a:extLst>
          </p:cNvPr>
          <p:cNvSpPr txBox="1"/>
          <p:nvPr/>
        </p:nvSpPr>
        <p:spPr>
          <a:xfrm>
            <a:off x="253619" y="1679209"/>
            <a:ext cx="11543429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Benefit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LTE-Advanced key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functionalities,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i="1" dirty="0">
                <a:latin typeface="Calibri" panose="020F0502020204030204" pitchFamily="34" charset="0"/>
                <a:cs typeface="Calibri" panose="020F0502020204030204" pitchFamily="34" charset="0"/>
              </a:rPr>
              <a:t>e.g.,</a:t>
            </a:r>
            <a:r>
              <a:rPr kumimoji="1" lang="zh-CN" alt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i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carrier aggregation</a:t>
            </a:r>
            <a:r>
              <a:rPr kumimoji="1" lang="zh-CN" altLang="en-US" sz="2800" b="1" i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i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(CA)</a:t>
            </a:r>
            <a:r>
              <a:rPr kumimoji="1" lang="en-US" altLang="zh-CN" sz="2800" i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1" lang="zh-CN" altLang="en-US" sz="2800" b="1" i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i="1" dirty="0">
                <a:latin typeface="Calibri" panose="020F0502020204030204" pitchFamily="34" charset="0"/>
                <a:cs typeface="Calibri" panose="020F0502020204030204" pitchFamily="34" charset="0"/>
              </a:rPr>
              <a:t>enhanced MIMO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zh-CN" alt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i="1" dirty="0">
                <a:latin typeface="Calibri" panose="020F0502020204030204" pitchFamily="34" charset="0"/>
                <a:cs typeface="Calibri" panose="020F0502020204030204" pitchFamily="34" charset="0"/>
              </a:rPr>
              <a:t>Coordinated Multi-Point Tx/Rx</a:t>
            </a:r>
            <a:r>
              <a:rPr kumimoji="1" lang="zh-CN" alt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1" lang="en-US" altLang="zh-CN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CoMP</a:t>
            </a:r>
            <a:r>
              <a:rPr kumimoji="1" lang="en-US" altLang="zh-CN" sz="2800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i="1" dirty="0">
                <a:latin typeface="Calibri" panose="020F0502020204030204" pitchFamily="34" charset="0"/>
                <a:cs typeface="Calibri" panose="020F0502020204030204" pitchFamily="34" charset="0"/>
              </a:rPr>
              <a:t>relay nodes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095B4EA4-53F3-444F-A72D-CA54D641B0A2}"/>
              </a:ext>
            </a:extLst>
          </p:cNvPr>
          <p:cNvSpPr txBox="1"/>
          <p:nvPr/>
        </p:nvSpPr>
        <p:spPr>
          <a:xfrm>
            <a:off x="7223915" y="6307639"/>
            <a:ext cx="293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LTE-Advanced</a:t>
            </a:r>
            <a:r>
              <a:rPr kumimoji="1" lang="zh-CN" alt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</a:t>
            </a:r>
            <a:r>
              <a:rPr kumimoji="1" lang="zh-CN" alt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station</a:t>
            </a:r>
            <a:endParaRPr kumimoji="1" lang="zh-CN" altLang="en-US" sz="2000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592BDC4C-32B6-BA49-8D42-B22091207CFD}"/>
              </a:ext>
            </a:extLst>
          </p:cNvPr>
          <p:cNvSpPr txBox="1"/>
          <p:nvPr/>
        </p:nvSpPr>
        <p:spPr>
          <a:xfrm>
            <a:off x="2579062" y="6307639"/>
            <a:ext cx="2230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Carrier</a:t>
            </a:r>
            <a:r>
              <a:rPr kumimoji="1" lang="zh-CN" alt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aggregation</a:t>
            </a:r>
            <a:endParaRPr kumimoji="1" lang="zh-CN" altLang="en-US" sz="2000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F3838F3C-7572-7047-BCC2-99AB85AA4F55}"/>
              </a:ext>
            </a:extLst>
          </p:cNvPr>
          <p:cNvSpPr txBox="1"/>
          <p:nvPr/>
        </p:nvSpPr>
        <p:spPr>
          <a:xfrm>
            <a:off x="253618" y="2916154"/>
            <a:ext cx="1154342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Deployed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alongside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urban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roads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cope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traffic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volume</a:t>
            </a:r>
          </a:p>
        </p:txBody>
      </p: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186F253C-C9B5-224B-81B9-FAE49213E369}"/>
              </a:ext>
            </a:extLst>
          </p:cNvPr>
          <p:cNvGrpSpPr/>
          <p:nvPr/>
        </p:nvGrpSpPr>
        <p:grpSpPr>
          <a:xfrm>
            <a:off x="4610" y="-53521"/>
            <a:ext cx="12122532" cy="537589"/>
            <a:chOff x="4610" y="-53521"/>
            <a:chExt cx="12122532" cy="537589"/>
          </a:xfrm>
        </p:grpSpPr>
        <p:sp>
          <p:nvSpPr>
            <p:cNvPr id="103" name="同侧圆角矩形 102">
              <a:extLst>
                <a:ext uri="{FF2B5EF4-FFF2-40B4-BE49-F238E27FC236}">
                  <a16:creationId xmlns:a16="http://schemas.microsoft.com/office/drawing/2014/main" id="{B378F3CE-8807-174B-AD70-4B28E0A529AE}"/>
                </a:ext>
              </a:extLst>
            </p:cNvPr>
            <p:cNvSpPr/>
            <p:nvPr/>
          </p:nvSpPr>
          <p:spPr bwMode="auto">
            <a:xfrm rot="10800000">
              <a:off x="4610" y="0"/>
              <a:ext cx="4024800" cy="442474"/>
            </a:xfrm>
            <a:prstGeom prst="round2SameRect">
              <a:avLst/>
            </a:prstGeom>
            <a:solidFill>
              <a:srgbClr val="0033CC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104" name="同侧圆角矩形 103">
              <a:extLst>
                <a:ext uri="{FF2B5EF4-FFF2-40B4-BE49-F238E27FC236}">
                  <a16:creationId xmlns:a16="http://schemas.microsoft.com/office/drawing/2014/main" id="{9EE238A2-7370-8C4C-9540-19BEB321CFEE}"/>
                </a:ext>
              </a:extLst>
            </p:cNvPr>
            <p:cNvSpPr/>
            <p:nvPr/>
          </p:nvSpPr>
          <p:spPr bwMode="auto">
            <a:xfrm rot="10800000">
              <a:off x="4053475" y="-1240"/>
              <a:ext cx="4024800" cy="442474"/>
            </a:xfrm>
            <a:prstGeom prst="round2SameRect">
              <a:avLst/>
            </a:prstGeom>
            <a:solidFill>
              <a:schemeClr val="bg1">
                <a:lumMod val="85000"/>
              </a:schemeClr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105" name="同侧圆角矩形 104">
              <a:extLst>
                <a:ext uri="{FF2B5EF4-FFF2-40B4-BE49-F238E27FC236}">
                  <a16:creationId xmlns:a16="http://schemas.microsoft.com/office/drawing/2014/main" id="{A9D7B3F2-05EB-3E45-90A2-7485568181A0}"/>
                </a:ext>
              </a:extLst>
            </p:cNvPr>
            <p:cNvSpPr/>
            <p:nvPr/>
          </p:nvSpPr>
          <p:spPr bwMode="auto">
            <a:xfrm rot="10800000">
              <a:off x="8102342" y="-2481"/>
              <a:ext cx="4024800" cy="442474"/>
            </a:xfrm>
            <a:prstGeom prst="round2SameRect">
              <a:avLst/>
            </a:prstGeom>
            <a:solidFill>
              <a:schemeClr val="bg1">
                <a:lumMod val="85000"/>
              </a:schemeClr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106" name="文本框 105">
              <a:extLst>
                <a:ext uri="{FF2B5EF4-FFF2-40B4-BE49-F238E27FC236}">
                  <a16:creationId xmlns:a16="http://schemas.microsoft.com/office/drawing/2014/main" id="{D8B2615E-985D-4D42-A58A-3CE735A1E3FA}"/>
                </a:ext>
              </a:extLst>
            </p:cNvPr>
            <p:cNvSpPr txBox="1"/>
            <p:nvPr/>
          </p:nvSpPr>
          <p:spPr>
            <a:xfrm>
              <a:off x="1720294" y="-53521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4G</a:t>
              </a:r>
              <a:endParaRPr kumimoji="1" lang="zh-CN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57E4AAB2-845B-5241-898F-A59F24338F41}"/>
                </a:ext>
              </a:extLst>
            </p:cNvPr>
            <p:cNvSpPr txBox="1"/>
            <p:nvPr/>
          </p:nvSpPr>
          <p:spPr>
            <a:xfrm>
              <a:off x="5799284" y="-39152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5G</a:t>
              </a:r>
              <a:endPara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id="{B52E664B-06D5-C84D-8376-7DEAC259520C}"/>
                </a:ext>
              </a:extLst>
            </p:cNvPr>
            <p:cNvSpPr txBox="1"/>
            <p:nvPr/>
          </p:nvSpPr>
          <p:spPr>
            <a:xfrm>
              <a:off x="9698602" y="-42854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WiFi</a:t>
              </a:r>
              <a:endPara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41377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1" grpId="0"/>
      <p:bldP spid="59" grpId="0"/>
      <p:bldP spid="60" grpId="0"/>
      <p:bldP spid="64" grpId="0" animBg="1"/>
      <p:bldP spid="67" grpId="0"/>
      <p:bldP spid="94" grpId="0" animBg="1"/>
      <p:bldP spid="95" grpId="0"/>
      <p:bldP spid="97" grpId="0"/>
      <p:bldP spid="98" grpId="0"/>
      <p:bldP spid="99" grpId="0"/>
      <p:bldP spid="100" grpId="0"/>
      <p:bldP spid="10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9135B7E8-6FF2-524E-9786-2A255AB0B12B}"/>
              </a:ext>
            </a:extLst>
          </p:cNvPr>
          <p:cNvSpPr/>
          <p:nvPr/>
        </p:nvSpPr>
        <p:spPr>
          <a:xfrm>
            <a:off x="253619" y="482400"/>
            <a:ext cx="124787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Spectrum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refarming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also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decreases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5G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bandwidth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5A173340-E0D5-A042-ADB6-190435990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13" y="3308633"/>
            <a:ext cx="6718300" cy="20066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31CF1A9-08A5-1845-8CC3-9411C88ED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8336" y="3200133"/>
            <a:ext cx="3855884" cy="2683695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70D07B17-E36C-454E-9146-DAED81A490A8}"/>
              </a:ext>
            </a:extLst>
          </p:cNvPr>
          <p:cNvSpPr/>
          <p:nvPr/>
        </p:nvSpPr>
        <p:spPr bwMode="auto">
          <a:xfrm>
            <a:off x="677687" y="5366404"/>
            <a:ext cx="857399" cy="229330"/>
          </a:xfrm>
          <a:prstGeom prst="rect">
            <a:avLst/>
          </a:prstGeom>
          <a:solidFill>
            <a:srgbClr val="009D72">
              <a:alpha val="21000"/>
            </a:srgbClr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6AA56EC-E811-4D4D-9913-12144F02F863}"/>
              </a:ext>
            </a:extLst>
          </p:cNvPr>
          <p:cNvSpPr/>
          <p:nvPr/>
        </p:nvSpPr>
        <p:spPr bwMode="auto">
          <a:xfrm>
            <a:off x="3790824" y="5360826"/>
            <a:ext cx="857399" cy="229330"/>
          </a:xfrm>
          <a:prstGeom prst="rect">
            <a:avLst/>
          </a:prstGeom>
          <a:solidFill>
            <a:srgbClr val="942092">
              <a:alpha val="21000"/>
            </a:srgbClr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B4352E8-2CDE-5D48-90BD-06D28C6146F7}"/>
              </a:ext>
            </a:extLst>
          </p:cNvPr>
          <p:cNvSpPr txBox="1"/>
          <p:nvPr/>
        </p:nvSpPr>
        <p:spPr>
          <a:xfrm>
            <a:off x="1641868" y="5278818"/>
            <a:ext cx="1828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Dedicated</a:t>
            </a:r>
            <a:r>
              <a:rPr kumimoji="1"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Band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4F57D1B-7550-C744-A7C5-F73D4B0EE852}"/>
              </a:ext>
            </a:extLst>
          </p:cNvPr>
          <p:cNvSpPr txBox="1"/>
          <p:nvPr/>
        </p:nvSpPr>
        <p:spPr>
          <a:xfrm>
            <a:off x="4769339" y="5285226"/>
            <a:ext cx="1790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Refarmed</a:t>
            </a:r>
            <a:r>
              <a:rPr kumimoji="1"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Band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A97A3F0-1A9A-2946-9C4E-E08AE7DFAD8A}"/>
              </a:ext>
            </a:extLst>
          </p:cNvPr>
          <p:cNvSpPr/>
          <p:nvPr/>
        </p:nvSpPr>
        <p:spPr bwMode="auto">
          <a:xfrm>
            <a:off x="535659" y="4523758"/>
            <a:ext cx="6337118" cy="596271"/>
          </a:xfrm>
          <a:prstGeom prst="rect">
            <a:avLst/>
          </a:prstGeom>
          <a:solidFill>
            <a:srgbClr val="009D72">
              <a:alpha val="21000"/>
            </a:srgbClr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38DC5F1F-C454-7244-BA72-83EE4574AD75}"/>
              </a:ext>
            </a:extLst>
          </p:cNvPr>
          <p:cNvSpPr/>
          <p:nvPr/>
        </p:nvSpPr>
        <p:spPr bwMode="auto">
          <a:xfrm>
            <a:off x="535659" y="3736252"/>
            <a:ext cx="6337118" cy="787506"/>
          </a:xfrm>
          <a:prstGeom prst="rect">
            <a:avLst/>
          </a:prstGeom>
          <a:solidFill>
            <a:srgbClr val="942092">
              <a:alpha val="21000"/>
            </a:srgbClr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1" name="圆角矩形 50">
            <a:extLst>
              <a:ext uri="{FF2B5EF4-FFF2-40B4-BE49-F238E27FC236}">
                <a16:creationId xmlns:a16="http://schemas.microsoft.com/office/drawing/2014/main" id="{561307ED-86F8-7642-B304-1D10FB983A38}"/>
              </a:ext>
            </a:extLst>
          </p:cNvPr>
          <p:cNvSpPr/>
          <p:nvPr/>
        </p:nvSpPr>
        <p:spPr bwMode="auto">
          <a:xfrm>
            <a:off x="3936147" y="3736251"/>
            <a:ext cx="1248508" cy="544241"/>
          </a:xfrm>
          <a:prstGeom prst="roundRect">
            <a:avLst>
              <a:gd name="adj" fmla="val 5953"/>
            </a:avLst>
          </a:prstGeom>
          <a:noFill/>
          <a:ln w="25400" algn="ctr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cxnSp>
        <p:nvCxnSpPr>
          <p:cNvPr id="52" name="直线箭头连接符 51">
            <a:extLst>
              <a:ext uri="{FF2B5EF4-FFF2-40B4-BE49-F238E27FC236}">
                <a16:creationId xmlns:a16="http://schemas.microsoft.com/office/drawing/2014/main" id="{0D6960D8-D6A9-C640-84D0-26B489F5479D}"/>
              </a:ext>
            </a:extLst>
          </p:cNvPr>
          <p:cNvCxnSpPr>
            <a:cxnSpLocks/>
          </p:cNvCxnSpPr>
          <p:nvPr/>
        </p:nvCxnSpPr>
        <p:spPr bwMode="auto">
          <a:xfrm>
            <a:off x="5184655" y="3878572"/>
            <a:ext cx="3396973" cy="29073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53" name="文本框 52">
            <a:extLst>
              <a:ext uri="{FF2B5EF4-FFF2-40B4-BE49-F238E27FC236}">
                <a16:creationId xmlns:a16="http://schemas.microsoft.com/office/drawing/2014/main" id="{84992505-15AD-9B4D-BAE1-CB0565259926}"/>
              </a:ext>
            </a:extLst>
          </p:cNvPr>
          <p:cNvSpPr txBox="1"/>
          <p:nvPr/>
        </p:nvSpPr>
        <p:spPr>
          <a:xfrm>
            <a:off x="253619" y="1205385"/>
            <a:ext cx="11938381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Fragmented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spectrum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resource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of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 err="1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refarmed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4G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5G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bands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(N28,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N1)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b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kumimoji="1" lang="en-US" altLang="zh-CN" sz="2800" b="1" dirty="0">
              <a:solidFill>
                <a:srgbClr val="C0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DEEB8EDF-8AEE-F24C-99BE-404B11633569}"/>
              </a:ext>
            </a:extLst>
          </p:cNvPr>
          <p:cNvSpPr/>
          <p:nvPr/>
        </p:nvSpPr>
        <p:spPr bwMode="auto">
          <a:xfrm>
            <a:off x="8581628" y="3327523"/>
            <a:ext cx="964980" cy="1989993"/>
          </a:xfrm>
          <a:prstGeom prst="rect">
            <a:avLst/>
          </a:prstGeom>
          <a:solidFill>
            <a:srgbClr val="C00000">
              <a:alpha val="21000"/>
            </a:srgbClr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5" name="圆角矩形 54">
            <a:extLst>
              <a:ext uri="{FF2B5EF4-FFF2-40B4-BE49-F238E27FC236}">
                <a16:creationId xmlns:a16="http://schemas.microsoft.com/office/drawing/2014/main" id="{571B3244-7C54-8D43-ABFE-8F7F0E987DD3}"/>
              </a:ext>
            </a:extLst>
          </p:cNvPr>
          <p:cNvSpPr/>
          <p:nvPr/>
        </p:nvSpPr>
        <p:spPr bwMode="auto">
          <a:xfrm>
            <a:off x="1407601" y="3727628"/>
            <a:ext cx="1713972" cy="544241"/>
          </a:xfrm>
          <a:prstGeom prst="roundRect">
            <a:avLst>
              <a:gd name="adj" fmla="val 5953"/>
            </a:avLst>
          </a:prstGeom>
          <a:noFill/>
          <a:ln w="25400" algn="ctr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cxnSp>
        <p:nvCxnSpPr>
          <p:cNvPr id="56" name="直线箭头连接符 55">
            <a:extLst>
              <a:ext uri="{FF2B5EF4-FFF2-40B4-BE49-F238E27FC236}">
                <a16:creationId xmlns:a16="http://schemas.microsoft.com/office/drawing/2014/main" id="{D5EFBE9B-69D4-0B45-959F-D0FE1CCDC74F}"/>
              </a:ext>
            </a:extLst>
          </p:cNvPr>
          <p:cNvCxnSpPr>
            <a:cxnSpLocks/>
            <a:stCxn id="55" idx="3"/>
          </p:cNvCxnSpPr>
          <p:nvPr/>
        </p:nvCxnSpPr>
        <p:spPr bwMode="auto">
          <a:xfrm>
            <a:off x="3121573" y="3999749"/>
            <a:ext cx="8270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44918A35-5917-F649-8DCC-A8A2D1A69CFB}"/>
              </a:ext>
            </a:extLst>
          </p:cNvPr>
          <p:cNvSpPr txBox="1"/>
          <p:nvPr/>
        </p:nvSpPr>
        <p:spPr>
          <a:xfrm>
            <a:off x="253619" y="1845495"/>
            <a:ext cx="868966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ct val="100000"/>
            </a:pP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channel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0D400724-4483-624E-A9FA-5522D1214E09}"/>
              </a:ext>
            </a:extLst>
          </p:cNvPr>
          <p:cNvSpPr txBox="1"/>
          <p:nvPr/>
        </p:nvSpPr>
        <p:spPr>
          <a:xfrm>
            <a:off x="277787" y="2500005"/>
            <a:ext cx="846477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ct val="100000"/>
            </a:pP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5G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</a:p>
        </p:txBody>
      </p:sp>
      <p:cxnSp>
        <p:nvCxnSpPr>
          <p:cNvPr id="59" name="直线箭头连接符 58">
            <a:extLst>
              <a:ext uri="{FF2B5EF4-FFF2-40B4-BE49-F238E27FC236}">
                <a16:creationId xmlns:a16="http://schemas.microsoft.com/office/drawing/2014/main" id="{A4EDCF72-7D73-4C4F-A09A-5EE8C329257C}"/>
              </a:ext>
            </a:extLst>
          </p:cNvPr>
          <p:cNvCxnSpPr>
            <a:cxnSpLocks/>
          </p:cNvCxnSpPr>
          <p:nvPr/>
        </p:nvCxnSpPr>
        <p:spPr bwMode="auto">
          <a:xfrm>
            <a:off x="691892" y="2266695"/>
            <a:ext cx="547415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60" name="直线箭头连接符 59">
            <a:extLst>
              <a:ext uri="{FF2B5EF4-FFF2-40B4-BE49-F238E27FC236}">
                <a16:creationId xmlns:a16="http://schemas.microsoft.com/office/drawing/2014/main" id="{B05DD4A0-57E3-4E41-BEC0-639FAF4C541E}"/>
              </a:ext>
            </a:extLst>
          </p:cNvPr>
          <p:cNvCxnSpPr>
            <a:cxnSpLocks/>
          </p:cNvCxnSpPr>
          <p:nvPr/>
        </p:nvCxnSpPr>
        <p:spPr bwMode="auto">
          <a:xfrm>
            <a:off x="691892" y="2903205"/>
            <a:ext cx="547415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3D6CD4AB-EA97-1243-92B0-7D7CCB3E9357}"/>
              </a:ext>
            </a:extLst>
          </p:cNvPr>
          <p:cNvGrpSpPr/>
          <p:nvPr/>
        </p:nvGrpSpPr>
        <p:grpSpPr>
          <a:xfrm>
            <a:off x="4610" y="-53521"/>
            <a:ext cx="12122532" cy="537589"/>
            <a:chOff x="4610" y="-53521"/>
            <a:chExt cx="12122532" cy="537589"/>
          </a:xfrm>
        </p:grpSpPr>
        <p:sp>
          <p:nvSpPr>
            <p:cNvPr id="62" name="同侧圆角矩形 61">
              <a:extLst>
                <a:ext uri="{FF2B5EF4-FFF2-40B4-BE49-F238E27FC236}">
                  <a16:creationId xmlns:a16="http://schemas.microsoft.com/office/drawing/2014/main" id="{9CA2641C-09F8-D748-A67F-A8D27E159EDC}"/>
                </a:ext>
              </a:extLst>
            </p:cNvPr>
            <p:cNvSpPr/>
            <p:nvPr/>
          </p:nvSpPr>
          <p:spPr bwMode="auto">
            <a:xfrm rot="10800000">
              <a:off x="4610" y="0"/>
              <a:ext cx="4024800" cy="442474"/>
            </a:xfrm>
            <a:prstGeom prst="round2SameRect">
              <a:avLst/>
            </a:prstGeom>
            <a:solidFill>
              <a:schemeClr val="bg1">
                <a:lumMod val="85000"/>
              </a:schemeClr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63" name="同侧圆角矩形 62">
              <a:extLst>
                <a:ext uri="{FF2B5EF4-FFF2-40B4-BE49-F238E27FC236}">
                  <a16:creationId xmlns:a16="http://schemas.microsoft.com/office/drawing/2014/main" id="{59D3904B-36E0-4145-92F9-87FC7D68EE1C}"/>
                </a:ext>
              </a:extLst>
            </p:cNvPr>
            <p:cNvSpPr/>
            <p:nvPr/>
          </p:nvSpPr>
          <p:spPr bwMode="auto">
            <a:xfrm rot="10800000">
              <a:off x="4053475" y="-1240"/>
              <a:ext cx="4024800" cy="442474"/>
            </a:xfrm>
            <a:prstGeom prst="round2SameRect">
              <a:avLst/>
            </a:prstGeom>
            <a:solidFill>
              <a:srgbClr val="0033CC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64" name="同侧圆角矩形 63">
              <a:extLst>
                <a:ext uri="{FF2B5EF4-FFF2-40B4-BE49-F238E27FC236}">
                  <a16:creationId xmlns:a16="http://schemas.microsoft.com/office/drawing/2014/main" id="{D05C1B82-A303-694F-8349-8ED4A1AA2468}"/>
                </a:ext>
              </a:extLst>
            </p:cNvPr>
            <p:cNvSpPr/>
            <p:nvPr/>
          </p:nvSpPr>
          <p:spPr bwMode="auto">
            <a:xfrm rot="10800000">
              <a:off x="8102342" y="-2481"/>
              <a:ext cx="4024800" cy="442474"/>
            </a:xfrm>
            <a:prstGeom prst="round2SameRect">
              <a:avLst/>
            </a:prstGeom>
            <a:solidFill>
              <a:schemeClr val="bg1">
                <a:lumMod val="85000"/>
              </a:schemeClr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FAE96C00-16F4-8F45-880C-FDCD173B15C7}"/>
                </a:ext>
              </a:extLst>
            </p:cNvPr>
            <p:cNvSpPr txBox="1"/>
            <p:nvPr/>
          </p:nvSpPr>
          <p:spPr>
            <a:xfrm>
              <a:off x="1720294" y="-53521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4G</a:t>
              </a:r>
              <a:endPara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FF6715B0-E88D-8B46-87EB-072D80FE1CD3}"/>
                </a:ext>
              </a:extLst>
            </p:cNvPr>
            <p:cNvSpPr txBox="1"/>
            <p:nvPr/>
          </p:nvSpPr>
          <p:spPr>
            <a:xfrm>
              <a:off x="5799284" y="-39152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5G</a:t>
              </a:r>
              <a:endParaRPr kumimoji="1" lang="zh-CN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260D66E3-399B-2346-A747-BF83C1E4552E}"/>
                </a:ext>
              </a:extLst>
            </p:cNvPr>
            <p:cNvSpPr txBox="1"/>
            <p:nvPr/>
          </p:nvSpPr>
          <p:spPr>
            <a:xfrm>
              <a:off x="9698602" y="-42854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WiFi</a:t>
              </a:r>
              <a:endPara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1184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7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>
            <a:extLst>
              <a:ext uri="{FF2B5EF4-FFF2-40B4-BE49-F238E27FC236}">
                <a16:creationId xmlns:a16="http://schemas.microsoft.com/office/drawing/2014/main" id="{37F6EE18-D3C2-764B-879B-BFF396A9A81F}"/>
              </a:ext>
            </a:extLst>
          </p:cNvPr>
          <p:cNvSpPr/>
          <p:nvPr/>
        </p:nvSpPr>
        <p:spPr>
          <a:xfrm>
            <a:off x="253619" y="482400"/>
            <a:ext cx="124787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Carrier aggregation (CA) is not a panacea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CBFE3C9-DC40-B84F-9B1D-68DA11A81467}"/>
              </a:ext>
            </a:extLst>
          </p:cNvPr>
          <p:cNvSpPr txBox="1"/>
          <p:nvPr/>
        </p:nvSpPr>
        <p:spPr>
          <a:xfrm>
            <a:off x="253619" y="2767340"/>
            <a:ext cx="11938381" cy="178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Two-fold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realistic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problems</a:t>
            </a:r>
            <a:b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  <a:r>
              <a:rPr kumimoji="1"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difficulties:</a:t>
            </a:r>
            <a:r>
              <a:rPr kumimoji="1"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harmonic disruption,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de-sense,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UE/BS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consumption</a:t>
            </a:r>
            <a:b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runtime</a:t>
            </a:r>
            <a:r>
              <a:rPr kumimoji="1"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overheads:</a:t>
            </a:r>
            <a:r>
              <a:rPr kumimoji="1"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scheduling/power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control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info,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CRC,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UE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feedbacks,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L2/L3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signaling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0E19356-F61E-1C47-B2D4-19209DBD6512}"/>
              </a:ext>
            </a:extLst>
          </p:cNvPr>
          <p:cNvSpPr txBox="1"/>
          <p:nvPr/>
        </p:nvSpPr>
        <p:spPr>
          <a:xfrm>
            <a:off x="253619" y="1069200"/>
            <a:ext cx="11938381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Most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5G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devices/base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stations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China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support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multiple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techniques</a:t>
            </a:r>
            <a:b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-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solidFill>
                  <a:srgbClr val="0033C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TDD-TDD</a:t>
            </a:r>
            <a:r>
              <a:rPr kumimoji="1" lang="zh-CN" altLang="en-US" sz="2400" b="1" dirty="0">
                <a:solidFill>
                  <a:srgbClr val="0033C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solidFill>
                  <a:srgbClr val="0033C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</a:t>
            </a:r>
            <a:r>
              <a:rPr kumimoji="1" lang="zh-CN" altLang="en-US" sz="2400" b="1" dirty="0">
                <a:solidFill>
                  <a:srgbClr val="3A7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(2.6GHz</a:t>
            </a:r>
            <a:r>
              <a:rPr kumimoji="1" lang="zh-CN" altLang="en-US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+</a:t>
            </a:r>
            <a:r>
              <a:rPr kumimoji="1" lang="zh-CN" altLang="en-US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4.9GHz)</a:t>
            </a:r>
            <a:r>
              <a:rPr kumimoji="1" lang="zh-CN" altLang="en-US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&amp;</a:t>
            </a:r>
            <a:r>
              <a:rPr kumimoji="1" lang="zh-CN" altLang="en-US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solidFill>
                  <a:srgbClr val="0033C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TDD-FDD</a:t>
            </a:r>
            <a:r>
              <a:rPr kumimoji="1" lang="zh-CN" altLang="en-US" sz="2400" b="1" dirty="0">
                <a:solidFill>
                  <a:srgbClr val="0033C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solidFill>
                  <a:srgbClr val="0033C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</a:t>
            </a:r>
            <a:r>
              <a:rPr kumimoji="1" lang="zh-CN" altLang="en-US" sz="2400" dirty="0">
                <a:solidFill>
                  <a:srgbClr val="0033C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(700MHz</a:t>
            </a:r>
            <a:r>
              <a:rPr kumimoji="1" lang="zh-CN" altLang="en-US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+</a:t>
            </a:r>
            <a:r>
              <a:rPr kumimoji="1" lang="zh-CN" altLang="en-US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2.6GHz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2.1GHz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3.5GHz</a:t>
            </a:r>
            <a:r>
              <a:rPr kumimoji="1" lang="en-US" altLang="zh-CN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F2B08C43-605B-2243-BD13-B32963A2181B}"/>
              </a:ext>
            </a:extLst>
          </p:cNvPr>
          <p:cNvGrpSpPr/>
          <p:nvPr/>
        </p:nvGrpSpPr>
        <p:grpSpPr>
          <a:xfrm>
            <a:off x="4610" y="-53521"/>
            <a:ext cx="12122532" cy="537589"/>
            <a:chOff x="4610" y="-53521"/>
            <a:chExt cx="12122532" cy="537589"/>
          </a:xfrm>
        </p:grpSpPr>
        <p:sp>
          <p:nvSpPr>
            <p:cNvPr id="88" name="同侧圆角矩形 87">
              <a:extLst>
                <a:ext uri="{FF2B5EF4-FFF2-40B4-BE49-F238E27FC236}">
                  <a16:creationId xmlns:a16="http://schemas.microsoft.com/office/drawing/2014/main" id="{55ED5979-3DDF-D84C-A8F2-85ED023F6AED}"/>
                </a:ext>
              </a:extLst>
            </p:cNvPr>
            <p:cNvSpPr/>
            <p:nvPr/>
          </p:nvSpPr>
          <p:spPr bwMode="auto">
            <a:xfrm rot="10800000">
              <a:off x="4610" y="0"/>
              <a:ext cx="4024800" cy="442474"/>
            </a:xfrm>
            <a:prstGeom prst="round2SameRect">
              <a:avLst/>
            </a:prstGeom>
            <a:solidFill>
              <a:schemeClr val="bg1">
                <a:lumMod val="85000"/>
              </a:schemeClr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89" name="同侧圆角矩形 88">
              <a:extLst>
                <a:ext uri="{FF2B5EF4-FFF2-40B4-BE49-F238E27FC236}">
                  <a16:creationId xmlns:a16="http://schemas.microsoft.com/office/drawing/2014/main" id="{33800B2A-3331-F746-AF22-B1A5CD1F884A}"/>
                </a:ext>
              </a:extLst>
            </p:cNvPr>
            <p:cNvSpPr/>
            <p:nvPr/>
          </p:nvSpPr>
          <p:spPr bwMode="auto">
            <a:xfrm rot="10800000">
              <a:off x="4053475" y="-1240"/>
              <a:ext cx="4024800" cy="442474"/>
            </a:xfrm>
            <a:prstGeom prst="round2SameRect">
              <a:avLst/>
            </a:prstGeom>
            <a:solidFill>
              <a:srgbClr val="0033CC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90" name="同侧圆角矩形 89">
              <a:extLst>
                <a:ext uri="{FF2B5EF4-FFF2-40B4-BE49-F238E27FC236}">
                  <a16:creationId xmlns:a16="http://schemas.microsoft.com/office/drawing/2014/main" id="{173DA702-0629-F74E-9891-8FEAEAA204B5}"/>
                </a:ext>
              </a:extLst>
            </p:cNvPr>
            <p:cNvSpPr/>
            <p:nvPr/>
          </p:nvSpPr>
          <p:spPr bwMode="auto">
            <a:xfrm rot="10800000">
              <a:off x="8102342" y="-2481"/>
              <a:ext cx="4024800" cy="442474"/>
            </a:xfrm>
            <a:prstGeom prst="round2SameRect">
              <a:avLst/>
            </a:prstGeom>
            <a:solidFill>
              <a:schemeClr val="bg1">
                <a:lumMod val="85000"/>
              </a:schemeClr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3C353464-4E3F-9349-98BF-00DBD35B1F82}"/>
                </a:ext>
              </a:extLst>
            </p:cNvPr>
            <p:cNvSpPr txBox="1"/>
            <p:nvPr/>
          </p:nvSpPr>
          <p:spPr>
            <a:xfrm>
              <a:off x="1720294" y="-53521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4G</a:t>
              </a:r>
              <a:endPara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70CF1C14-E04E-EB45-9745-B17B23FAD4C7}"/>
                </a:ext>
              </a:extLst>
            </p:cNvPr>
            <p:cNvSpPr txBox="1"/>
            <p:nvPr/>
          </p:nvSpPr>
          <p:spPr>
            <a:xfrm>
              <a:off x="5799284" y="-39152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5G</a:t>
              </a:r>
              <a:endParaRPr kumimoji="1" lang="zh-CN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6" name="文本框 105">
              <a:extLst>
                <a:ext uri="{FF2B5EF4-FFF2-40B4-BE49-F238E27FC236}">
                  <a16:creationId xmlns:a16="http://schemas.microsoft.com/office/drawing/2014/main" id="{F24DCD8C-081C-DA47-AA97-6676083B14D8}"/>
                </a:ext>
              </a:extLst>
            </p:cNvPr>
            <p:cNvSpPr txBox="1"/>
            <p:nvPr/>
          </p:nvSpPr>
          <p:spPr>
            <a:xfrm>
              <a:off x="9698602" y="-42854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WiFi</a:t>
              </a:r>
              <a:endPara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5086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A1D041A-2462-DC42-BDBA-02A1AE533AFF}"/>
              </a:ext>
            </a:extLst>
          </p:cNvPr>
          <p:cNvSpPr/>
          <p:nvPr/>
        </p:nvSpPr>
        <p:spPr>
          <a:xfrm>
            <a:off x="253619" y="482400"/>
            <a:ext cx="124787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CA is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more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challenging in 5G 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16BB3C6-CEA5-44FD-9E6A-502ACB8CE4DD}"/>
              </a:ext>
            </a:extLst>
          </p:cNvPr>
          <p:cNvSpPr txBox="1"/>
          <p:nvPr/>
        </p:nvSpPr>
        <p:spPr>
          <a:xfrm>
            <a:off x="3103482" y="5948675"/>
            <a:ext cx="6351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5G spectrum currently used by ISPs in China (downlink only)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74507AA-AC4F-41C8-82E3-A2C7C215B926}"/>
              </a:ext>
            </a:extLst>
          </p:cNvPr>
          <p:cNvSpPr/>
          <p:nvPr/>
        </p:nvSpPr>
        <p:spPr bwMode="auto">
          <a:xfrm>
            <a:off x="3689100" y="2677191"/>
            <a:ext cx="1080000" cy="450000"/>
          </a:xfrm>
          <a:prstGeom prst="rect">
            <a:avLst/>
          </a:prstGeom>
          <a:gradFill flip="none" rotWithShape="1">
            <a:gsLst>
              <a:gs pos="59000">
                <a:srgbClr val="92D050"/>
              </a:gs>
              <a:gs pos="50000">
                <a:srgbClr val="FFC000"/>
              </a:gs>
              <a:gs pos="0">
                <a:srgbClr val="FFC000"/>
              </a:gs>
              <a:gs pos="100000">
                <a:srgbClr val="92D050"/>
              </a:gs>
            </a:gsLst>
            <a:lin ang="16200000" scaled="1"/>
            <a:tileRect/>
          </a:gra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r>
              <a:rPr lang="en-US" altLang="zh-CN" sz="1600" b="1" dirty="0">
                <a:latin typeface="Gill Sans MT" panose="020B0502020104020203" pitchFamily="34" charset="0"/>
                <a:ea typeface="黑体" pitchFamily="2" charset="-122"/>
              </a:rPr>
              <a:t>30MHz</a:t>
            </a:r>
            <a:endParaRPr lang="zh-CN" altLang="en-US" sz="1600" b="1" dirty="0">
              <a:latin typeface="Gill Sans MT" panose="020B0502020104020203" pitchFamily="34" charset="0"/>
              <a:ea typeface="黑体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FDF5770-E294-41F8-A8D6-B0248AEAD530}"/>
              </a:ext>
            </a:extLst>
          </p:cNvPr>
          <p:cNvSpPr txBox="1"/>
          <p:nvPr/>
        </p:nvSpPr>
        <p:spPr>
          <a:xfrm>
            <a:off x="3455100" y="3070279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Gill Sans MT" panose="020B0502020104020203" pitchFamily="34" charset="0"/>
              </a:rPr>
              <a:t>758MHz</a:t>
            </a:r>
            <a:endParaRPr lang="zh-CN" altLang="en-US" sz="1400" dirty="0">
              <a:latin typeface="Gill Sans MT" panose="020B0502020104020203" pitchFamily="34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84D8F0F8-ADF6-4388-ABFA-366A2CEE83B1}"/>
              </a:ext>
            </a:extLst>
          </p:cNvPr>
          <p:cNvSpPr txBox="1"/>
          <p:nvPr/>
        </p:nvSpPr>
        <p:spPr>
          <a:xfrm>
            <a:off x="4385930" y="3070279"/>
            <a:ext cx="936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Gill Sans MT" panose="020B0502020104020203" pitchFamily="34" charset="0"/>
              </a:rPr>
              <a:t>788MHz</a:t>
            </a:r>
            <a:endParaRPr lang="zh-CN" altLang="en-US" sz="1400" dirty="0">
              <a:latin typeface="Gill Sans MT" panose="020B0502020104020203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CD48035-8116-4158-B98E-8E9B844DEB27}"/>
              </a:ext>
            </a:extLst>
          </p:cNvPr>
          <p:cNvSpPr/>
          <p:nvPr/>
        </p:nvSpPr>
        <p:spPr bwMode="auto">
          <a:xfrm>
            <a:off x="6044045" y="2679596"/>
            <a:ext cx="720000" cy="450000"/>
          </a:xfrm>
          <a:prstGeom prst="rect">
            <a:avLst/>
          </a:prstGeom>
          <a:solidFill>
            <a:srgbClr val="00B0F0"/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r>
              <a:rPr lang="en-US" altLang="zh-CN" sz="1600" b="1" dirty="0">
                <a:latin typeface="Gill Sans MT" panose="020B0502020104020203" pitchFamily="34" charset="0"/>
                <a:ea typeface="黑体" pitchFamily="2" charset="-122"/>
              </a:rPr>
              <a:t>20</a:t>
            </a:r>
          </a:p>
          <a:p>
            <a:pPr algn="ctr"/>
            <a:r>
              <a:rPr lang="en-US" altLang="zh-CN" sz="1600" b="1" dirty="0">
                <a:latin typeface="Gill Sans MT" panose="020B0502020104020203" pitchFamily="34" charset="0"/>
                <a:ea typeface="黑体" pitchFamily="2" charset="-122"/>
              </a:rPr>
              <a:t>MHz</a:t>
            </a:r>
            <a:endParaRPr lang="zh-CN" altLang="en-US" sz="1600" b="1" dirty="0">
              <a:latin typeface="Gill Sans MT" panose="020B0502020104020203" pitchFamily="34" charset="0"/>
              <a:ea typeface="黑体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17F42B1-6C5C-4306-B932-A448F0B5F13A}"/>
              </a:ext>
            </a:extLst>
          </p:cNvPr>
          <p:cNvSpPr txBox="1"/>
          <p:nvPr/>
        </p:nvSpPr>
        <p:spPr>
          <a:xfrm>
            <a:off x="5591417" y="3065775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Gill Sans MT" panose="020B0502020104020203" pitchFamily="34" charset="0"/>
              </a:rPr>
              <a:t>2110MHz</a:t>
            </a:r>
            <a:endParaRPr lang="zh-CN" altLang="en-US" sz="1400" dirty="0">
              <a:latin typeface="Gill Sans MT" panose="020B0502020104020203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55823D4-FCF0-4E23-9506-AF2302933426}"/>
              </a:ext>
            </a:extLst>
          </p:cNvPr>
          <p:cNvSpPr txBox="1"/>
          <p:nvPr/>
        </p:nvSpPr>
        <p:spPr>
          <a:xfrm>
            <a:off x="6492175" y="3065774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Gill Sans MT" panose="020B0502020104020203" pitchFamily="34" charset="0"/>
              </a:rPr>
              <a:t>2130MHz</a:t>
            </a:r>
            <a:endParaRPr lang="zh-CN" altLang="en-US" sz="1400" dirty="0">
              <a:latin typeface="Gill Sans MT" panose="020B0502020104020203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575492A-E50D-4B1F-8997-5FEF227704B8}"/>
              </a:ext>
            </a:extLst>
          </p:cNvPr>
          <p:cNvSpPr/>
          <p:nvPr/>
        </p:nvSpPr>
        <p:spPr bwMode="auto">
          <a:xfrm>
            <a:off x="6764045" y="2679596"/>
            <a:ext cx="900000" cy="45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r>
              <a:rPr lang="en-US" altLang="zh-CN" sz="1600" b="1" dirty="0">
                <a:latin typeface="Gill Sans MT" panose="020B0502020104020203" pitchFamily="34" charset="0"/>
                <a:ea typeface="黑体" pitchFamily="2" charset="-122"/>
              </a:rPr>
              <a:t>25</a:t>
            </a:r>
          </a:p>
          <a:p>
            <a:pPr algn="ctr"/>
            <a:r>
              <a:rPr lang="en-US" altLang="zh-CN" sz="1600" b="1" dirty="0">
                <a:latin typeface="Gill Sans MT" panose="020B0502020104020203" pitchFamily="34" charset="0"/>
                <a:ea typeface="黑体" pitchFamily="2" charset="-122"/>
              </a:rPr>
              <a:t>MHz</a:t>
            </a:r>
            <a:endParaRPr lang="zh-CN" altLang="en-US" sz="1600" b="1" dirty="0">
              <a:latin typeface="Gill Sans MT" panose="020B0502020104020203" pitchFamily="34" charset="0"/>
              <a:ea typeface="黑体" pitchFamily="2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B5E56E9-2A34-423E-93F4-0AB2620C629C}"/>
              </a:ext>
            </a:extLst>
          </p:cNvPr>
          <p:cNvSpPr txBox="1"/>
          <p:nvPr/>
        </p:nvSpPr>
        <p:spPr>
          <a:xfrm>
            <a:off x="7364895" y="3066582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Gill Sans MT" panose="020B0502020104020203" pitchFamily="34" charset="0"/>
              </a:rPr>
              <a:t>2155MHz</a:t>
            </a:r>
            <a:endParaRPr lang="zh-CN" altLang="en-US" sz="1400" dirty="0">
              <a:latin typeface="Gill Sans MT" panose="020B0502020104020203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A59052F-32E0-4F70-BC72-8645E8CAB5CB}"/>
              </a:ext>
            </a:extLst>
          </p:cNvPr>
          <p:cNvSpPr/>
          <p:nvPr/>
        </p:nvSpPr>
        <p:spPr bwMode="auto">
          <a:xfrm>
            <a:off x="3689100" y="3459999"/>
            <a:ext cx="4320000" cy="450000"/>
          </a:xfrm>
          <a:prstGeom prst="rect">
            <a:avLst/>
          </a:prstGeom>
          <a:solidFill>
            <a:srgbClr val="92D050"/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r>
              <a:rPr lang="en-US" altLang="zh-CN" sz="1600" b="1" dirty="0">
                <a:latin typeface="Gill Sans MT" panose="020B0502020104020203" pitchFamily="34" charset="0"/>
                <a:ea typeface="黑体" pitchFamily="2" charset="-122"/>
              </a:rPr>
              <a:t>160MHz</a:t>
            </a:r>
            <a:endParaRPr lang="zh-CN" altLang="en-US" sz="1600" b="1" dirty="0">
              <a:latin typeface="Gill Sans MT" panose="020B0502020104020203" pitchFamily="34" charset="0"/>
              <a:ea typeface="黑体" pitchFamily="2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5EF5775-A018-44CC-83B2-306B9D6D18FB}"/>
              </a:ext>
            </a:extLst>
          </p:cNvPr>
          <p:cNvSpPr txBox="1"/>
          <p:nvPr/>
        </p:nvSpPr>
        <p:spPr>
          <a:xfrm>
            <a:off x="3455100" y="3827139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Gill Sans MT" panose="020B0502020104020203" pitchFamily="34" charset="0"/>
              </a:rPr>
              <a:t>2515MHz</a:t>
            </a:r>
            <a:endParaRPr lang="zh-CN" altLang="en-US" sz="1400" dirty="0">
              <a:latin typeface="Gill Sans MT" panose="020B0502020104020203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3489A47-2ED0-4C46-85E4-5936BA146245}"/>
              </a:ext>
            </a:extLst>
          </p:cNvPr>
          <p:cNvSpPr txBox="1"/>
          <p:nvPr/>
        </p:nvSpPr>
        <p:spPr>
          <a:xfrm>
            <a:off x="7695317" y="3833390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Gill Sans MT" panose="020B0502020104020203" pitchFamily="34" charset="0"/>
              </a:rPr>
              <a:t>2675MHz</a:t>
            </a:r>
            <a:endParaRPr lang="zh-CN" altLang="en-US" sz="1400" dirty="0">
              <a:latin typeface="Gill Sans MT" panose="020B0502020104020203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50B2A2AE-4909-4EA0-8378-1A9210B00361}"/>
              </a:ext>
            </a:extLst>
          </p:cNvPr>
          <p:cNvSpPr/>
          <p:nvPr/>
        </p:nvSpPr>
        <p:spPr bwMode="auto">
          <a:xfrm>
            <a:off x="3689100" y="4225110"/>
            <a:ext cx="1800000" cy="450000"/>
          </a:xfrm>
          <a:prstGeom prst="rect">
            <a:avLst/>
          </a:prstGeom>
          <a:gradFill>
            <a:gsLst>
              <a:gs pos="67000">
                <a:schemeClr val="accent6">
                  <a:lumMod val="60000"/>
                  <a:lumOff val="40000"/>
                </a:schemeClr>
              </a:gs>
              <a:gs pos="66000">
                <a:srgbClr val="00B0F0"/>
              </a:gs>
              <a:gs pos="34000">
                <a:srgbClr val="00B0F0"/>
              </a:gs>
              <a:gs pos="33000">
                <a:srgbClr val="FFC000"/>
              </a:gs>
              <a:gs pos="0">
                <a:srgbClr val="FFC000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</a:gra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r>
              <a:rPr lang="en-US" altLang="zh-CN" sz="1600" b="1" dirty="0">
                <a:latin typeface="Gill Sans MT" panose="020B0502020104020203" pitchFamily="34" charset="0"/>
                <a:ea typeface="黑体" pitchFamily="2" charset="-122"/>
              </a:rPr>
              <a:t>100MHz</a:t>
            </a:r>
            <a:endParaRPr lang="zh-CN" altLang="en-US" sz="1600" b="1" dirty="0">
              <a:latin typeface="Gill Sans MT" panose="020B0502020104020203" pitchFamily="34" charset="0"/>
              <a:ea typeface="黑体" pitchFamily="2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B78AA03-84C2-4544-B2C6-D4F8297E5C7E}"/>
              </a:ext>
            </a:extLst>
          </p:cNvPr>
          <p:cNvSpPr/>
          <p:nvPr/>
        </p:nvSpPr>
        <p:spPr bwMode="auto">
          <a:xfrm>
            <a:off x="5476428" y="4227201"/>
            <a:ext cx="1800000" cy="450000"/>
          </a:xfrm>
          <a:prstGeom prst="rect">
            <a:avLst/>
          </a:prstGeom>
          <a:solidFill>
            <a:srgbClr val="00B0F0"/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r>
              <a:rPr lang="en-US" altLang="zh-CN" sz="1600" b="1" dirty="0">
                <a:latin typeface="Gill Sans MT" panose="020B0502020104020203" pitchFamily="34" charset="0"/>
                <a:ea typeface="黑体" pitchFamily="2" charset="-122"/>
              </a:rPr>
              <a:t>100MHz</a:t>
            </a:r>
            <a:endParaRPr lang="zh-CN" altLang="en-US" sz="1600" b="1" dirty="0">
              <a:latin typeface="Gill Sans MT" panose="020B0502020104020203" pitchFamily="34" charset="0"/>
              <a:ea typeface="黑体" pitchFamily="2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607091-1C99-4916-A570-BD5982A626C4}"/>
              </a:ext>
            </a:extLst>
          </p:cNvPr>
          <p:cNvSpPr/>
          <p:nvPr/>
        </p:nvSpPr>
        <p:spPr bwMode="auto">
          <a:xfrm>
            <a:off x="7276428" y="4218873"/>
            <a:ext cx="1800000" cy="45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r>
              <a:rPr lang="en-US" altLang="zh-CN" sz="1600" b="1" dirty="0">
                <a:latin typeface="Gill Sans MT" panose="020B0502020104020203" pitchFamily="34" charset="0"/>
                <a:ea typeface="黑体" pitchFamily="2" charset="-122"/>
              </a:rPr>
              <a:t>100MHz</a:t>
            </a:r>
            <a:endParaRPr lang="zh-CN" altLang="en-US" sz="1600" b="1" dirty="0">
              <a:latin typeface="Gill Sans MT" panose="020B0502020104020203" pitchFamily="34" charset="0"/>
              <a:ea typeface="黑体" pitchFamily="2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C4684C6-6B95-4CDA-AFC5-9B6249727D0C}"/>
              </a:ext>
            </a:extLst>
          </p:cNvPr>
          <p:cNvSpPr txBox="1"/>
          <p:nvPr/>
        </p:nvSpPr>
        <p:spPr>
          <a:xfrm>
            <a:off x="3476677" y="4621608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Gill Sans MT" panose="020B0502020104020203" pitchFamily="34" charset="0"/>
              </a:rPr>
              <a:t>3300MHz</a:t>
            </a:r>
            <a:endParaRPr lang="zh-CN" altLang="en-US" sz="1400" dirty="0">
              <a:latin typeface="Gill Sans MT" panose="020B0502020104020203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95DE0F5-DA74-4337-8B21-F304C2CAA10B}"/>
              </a:ext>
            </a:extLst>
          </p:cNvPr>
          <p:cNvSpPr txBox="1"/>
          <p:nvPr/>
        </p:nvSpPr>
        <p:spPr>
          <a:xfrm>
            <a:off x="5080662" y="4621608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Gill Sans MT" panose="020B0502020104020203" pitchFamily="34" charset="0"/>
              </a:rPr>
              <a:t>3400MHz</a:t>
            </a:r>
            <a:endParaRPr lang="zh-CN" altLang="en-US" sz="1400" dirty="0">
              <a:latin typeface="Gill Sans MT" panose="020B0502020104020203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337F364-C959-4B70-8C18-7955F3BCF61B}"/>
              </a:ext>
            </a:extLst>
          </p:cNvPr>
          <p:cNvSpPr txBox="1"/>
          <p:nvPr/>
        </p:nvSpPr>
        <p:spPr>
          <a:xfrm>
            <a:off x="6922627" y="4602556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Gill Sans MT" panose="020B0502020104020203" pitchFamily="34" charset="0"/>
              </a:rPr>
              <a:t>3500MHz</a:t>
            </a:r>
            <a:endParaRPr lang="zh-CN" altLang="en-US" sz="1400" dirty="0">
              <a:latin typeface="Gill Sans MT" panose="020B0502020104020203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D91B385A-40E2-4645-909B-082946F5BFAE}"/>
              </a:ext>
            </a:extLst>
          </p:cNvPr>
          <p:cNvSpPr txBox="1"/>
          <p:nvPr/>
        </p:nvSpPr>
        <p:spPr>
          <a:xfrm>
            <a:off x="8594764" y="4602556"/>
            <a:ext cx="1062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Gill Sans MT" panose="020B0502020104020203" pitchFamily="34" charset="0"/>
              </a:rPr>
              <a:t>3600MHz</a:t>
            </a:r>
            <a:endParaRPr lang="zh-CN" altLang="en-US" sz="1400" dirty="0">
              <a:latin typeface="Gill Sans MT" panose="020B0502020104020203" pitchFamily="34" charset="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D12FF1D7-04EE-48F3-ADD5-1A68116C821D}"/>
              </a:ext>
            </a:extLst>
          </p:cNvPr>
          <p:cNvSpPr/>
          <p:nvPr/>
        </p:nvSpPr>
        <p:spPr bwMode="auto">
          <a:xfrm>
            <a:off x="3689100" y="4998658"/>
            <a:ext cx="2700000" cy="450000"/>
          </a:xfrm>
          <a:prstGeom prst="rect">
            <a:avLst/>
          </a:prstGeom>
          <a:solidFill>
            <a:srgbClr val="92D050"/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r>
              <a:rPr lang="en-US" altLang="zh-CN" sz="1600" b="1" dirty="0">
                <a:latin typeface="Gill Sans MT" panose="020B0502020104020203" pitchFamily="34" charset="0"/>
                <a:ea typeface="黑体" pitchFamily="2" charset="-122"/>
              </a:rPr>
              <a:t>100MHz</a:t>
            </a:r>
            <a:endParaRPr lang="zh-CN" altLang="en-US" sz="1600" b="1" dirty="0">
              <a:latin typeface="Gill Sans MT" panose="020B0502020104020203" pitchFamily="34" charset="0"/>
              <a:ea typeface="黑体" pitchFamily="2" charset="-122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0618E965-53DD-4785-B668-64C3852F68DB}"/>
              </a:ext>
            </a:extLst>
          </p:cNvPr>
          <p:cNvSpPr/>
          <p:nvPr/>
        </p:nvSpPr>
        <p:spPr bwMode="auto">
          <a:xfrm>
            <a:off x="6389538" y="4990947"/>
            <a:ext cx="1620000" cy="450000"/>
          </a:xfrm>
          <a:prstGeom prst="rect">
            <a:avLst/>
          </a:prstGeom>
          <a:solidFill>
            <a:srgbClr val="FFC000"/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r>
              <a:rPr lang="en-US" altLang="zh-CN" sz="1600" b="1" dirty="0">
                <a:latin typeface="Gill Sans MT" panose="020B0502020104020203" pitchFamily="34" charset="0"/>
                <a:ea typeface="黑体" pitchFamily="2" charset="-122"/>
              </a:rPr>
              <a:t>60MHz</a:t>
            </a:r>
            <a:endParaRPr lang="zh-CN" altLang="en-US" sz="1600" b="1" dirty="0">
              <a:latin typeface="Gill Sans MT" panose="020B0502020104020203" pitchFamily="34" charset="0"/>
              <a:ea typeface="黑体" pitchFamily="2" charset="-122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A204CA72-16EA-4188-B2E8-A0B15122EE81}"/>
              </a:ext>
            </a:extLst>
          </p:cNvPr>
          <p:cNvSpPr txBox="1"/>
          <p:nvPr/>
        </p:nvSpPr>
        <p:spPr>
          <a:xfrm>
            <a:off x="3455100" y="5379764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Gill Sans MT" panose="020B0502020104020203" pitchFamily="34" charset="0"/>
              </a:rPr>
              <a:t>4800MHz</a:t>
            </a:r>
            <a:endParaRPr lang="zh-CN" altLang="en-US" sz="1400" dirty="0">
              <a:latin typeface="Gill Sans MT" panose="020B0502020104020203" pitchFamily="34" charset="0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FC3A37BD-C402-450C-9FC2-6BBC0072702A}"/>
              </a:ext>
            </a:extLst>
          </p:cNvPr>
          <p:cNvSpPr txBox="1"/>
          <p:nvPr/>
        </p:nvSpPr>
        <p:spPr>
          <a:xfrm>
            <a:off x="6088746" y="5363979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Gill Sans MT" panose="020B0502020104020203" pitchFamily="34" charset="0"/>
              </a:rPr>
              <a:t>4900MHz</a:t>
            </a:r>
            <a:endParaRPr lang="zh-CN" altLang="en-US" sz="1400" dirty="0">
              <a:latin typeface="Gill Sans MT" panose="020B0502020104020203" pitchFamily="34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A93DE457-B57A-4B8B-87F5-72AC4F95223B}"/>
              </a:ext>
            </a:extLst>
          </p:cNvPr>
          <p:cNvSpPr txBox="1"/>
          <p:nvPr/>
        </p:nvSpPr>
        <p:spPr>
          <a:xfrm>
            <a:off x="7718572" y="5363979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Gill Sans MT" panose="020B0502020104020203" pitchFamily="34" charset="0"/>
              </a:rPr>
              <a:t>4960MHz</a:t>
            </a:r>
            <a:endParaRPr lang="zh-CN" altLang="en-US" sz="1400" dirty="0">
              <a:latin typeface="Gill Sans MT" panose="020B0502020104020203" pitchFamily="34" charset="0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D69CFD28-DAC0-442F-9B6C-1E61173E97BA}"/>
              </a:ext>
            </a:extLst>
          </p:cNvPr>
          <p:cNvSpPr/>
          <p:nvPr/>
        </p:nvSpPr>
        <p:spPr bwMode="auto">
          <a:xfrm>
            <a:off x="2359997" y="3543782"/>
            <a:ext cx="259274" cy="178800"/>
          </a:xfrm>
          <a:prstGeom prst="rect">
            <a:avLst/>
          </a:prstGeom>
          <a:solidFill>
            <a:srgbClr val="00A047"/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lang="zh-CN" altLang="en-US" sz="1600" b="1" dirty="0">
              <a:latin typeface="Gill Sans MT" panose="020B0502020104020203" pitchFamily="34" charset="0"/>
              <a:ea typeface="黑体" pitchFamily="2" charset="-122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0FF0E866-666C-45D4-B900-D98FAE0EB7C3}"/>
              </a:ext>
            </a:extLst>
          </p:cNvPr>
          <p:cNvSpPr/>
          <p:nvPr/>
        </p:nvSpPr>
        <p:spPr bwMode="auto">
          <a:xfrm>
            <a:off x="2359997" y="3902469"/>
            <a:ext cx="259274" cy="178800"/>
          </a:xfrm>
          <a:prstGeom prst="rect">
            <a:avLst/>
          </a:prstGeom>
          <a:solidFill>
            <a:srgbClr val="00B0F0"/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lang="zh-CN" altLang="en-US" sz="1600" b="1" dirty="0">
              <a:latin typeface="Gill Sans MT" panose="020B0502020104020203" pitchFamily="34" charset="0"/>
              <a:ea typeface="黑体" pitchFamily="2" charset="-122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E91F2172-5B44-4842-B3DE-87CE5D1D83DB}"/>
              </a:ext>
            </a:extLst>
          </p:cNvPr>
          <p:cNvSpPr/>
          <p:nvPr/>
        </p:nvSpPr>
        <p:spPr bwMode="auto">
          <a:xfrm>
            <a:off x="2359997" y="4261156"/>
            <a:ext cx="259274" cy="178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lang="zh-CN" altLang="en-US" sz="1600" b="1" dirty="0">
              <a:latin typeface="Gill Sans MT" panose="020B0502020104020203" pitchFamily="34" charset="0"/>
              <a:ea typeface="黑体" pitchFamily="2" charset="-122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678C3C7B-AE4A-47E6-A240-CF4D924D1374}"/>
              </a:ext>
            </a:extLst>
          </p:cNvPr>
          <p:cNvSpPr/>
          <p:nvPr/>
        </p:nvSpPr>
        <p:spPr bwMode="auto">
          <a:xfrm>
            <a:off x="2359997" y="4619843"/>
            <a:ext cx="259274" cy="178800"/>
          </a:xfrm>
          <a:prstGeom prst="rect">
            <a:avLst/>
          </a:prstGeom>
          <a:solidFill>
            <a:srgbClr val="FFC000"/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lang="zh-CN" altLang="en-US" sz="1600" b="1" dirty="0">
              <a:latin typeface="Gill Sans MT" panose="020B0502020104020203" pitchFamily="34" charset="0"/>
              <a:ea typeface="黑体" pitchFamily="2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AAE8D99A-235A-4FD6-BC77-24F57721C19D}"/>
              </a:ext>
            </a:extLst>
          </p:cNvPr>
          <p:cNvSpPr txBox="1"/>
          <p:nvPr/>
        </p:nvSpPr>
        <p:spPr>
          <a:xfrm>
            <a:off x="2683997" y="3459999"/>
            <a:ext cx="603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ISP-1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72372BB1-EAC1-457A-B048-9E45CAFEDF52}"/>
              </a:ext>
            </a:extLst>
          </p:cNvPr>
          <p:cNvSpPr txBox="1"/>
          <p:nvPr/>
        </p:nvSpPr>
        <p:spPr>
          <a:xfrm>
            <a:off x="2683997" y="3829102"/>
            <a:ext cx="603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ISP-2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94868F9E-4805-478E-97BC-2221922D83AD}"/>
              </a:ext>
            </a:extLst>
          </p:cNvPr>
          <p:cNvSpPr txBox="1"/>
          <p:nvPr/>
        </p:nvSpPr>
        <p:spPr>
          <a:xfrm>
            <a:off x="2683997" y="4178266"/>
            <a:ext cx="603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ISP-3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2C3AC794-13A4-48C2-A199-F297E70500F3}"/>
              </a:ext>
            </a:extLst>
          </p:cNvPr>
          <p:cNvSpPr txBox="1"/>
          <p:nvPr/>
        </p:nvSpPr>
        <p:spPr>
          <a:xfrm>
            <a:off x="2683997" y="4539966"/>
            <a:ext cx="60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ISP-4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70FA8C03-075D-4D56-BF29-193AE4D0B2C8}"/>
                  </a:ext>
                </a:extLst>
              </p:cNvPr>
              <p:cNvSpPr txBox="1"/>
              <p:nvPr/>
            </p:nvSpPr>
            <p:spPr>
              <a:xfrm>
                <a:off x="252000" y="1069200"/>
                <a:ext cx="12226871" cy="1318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Need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aggregate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number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carriers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support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high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bandwidth</a:t>
                </a:r>
              </a:p>
              <a:p>
                <a:pPr marL="457200" indent="-457200">
                  <a:lnSpc>
                    <a:spcPct val="150000"/>
                  </a:lnSpc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Number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aggregated carriers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should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be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small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zh-CN" alt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≤</m:t>
                    </m:r>
                  </m:oMath>
                </a14:m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16)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concerns</a:t>
                </a: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70FA8C03-075D-4D56-BF29-193AE4D0B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00" y="1069200"/>
                <a:ext cx="12226871" cy="1318181"/>
              </a:xfrm>
              <a:prstGeom prst="rect">
                <a:avLst/>
              </a:prstGeom>
              <a:blipFill>
                <a:blip r:embed="rId5"/>
                <a:stretch>
                  <a:fillRect l="-830" b="-1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组合 38">
            <a:extLst>
              <a:ext uri="{FF2B5EF4-FFF2-40B4-BE49-F238E27FC236}">
                <a16:creationId xmlns:a16="http://schemas.microsoft.com/office/drawing/2014/main" id="{FE43F505-0D89-4C49-9DA8-15F66ADE3D87}"/>
              </a:ext>
            </a:extLst>
          </p:cNvPr>
          <p:cNvGrpSpPr/>
          <p:nvPr/>
        </p:nvGrpSpPr>
        <p:grpSpPr>
          <a:xfrm>
            <a:off x="4610" y="-53521"/>
            <a:ext cx="12122532" cy="537589"/>
            <a:chOff x="4610" y="-53521"/>
            <a:chExt cx="12122532" cy="537589"/>
          </a:xfrm>
        </p:grpSpPr>
        <p:sp>
          <p:nvSpPr>
            <p:cNvPr id="45" name="同侧圆角矩形 44">
              <a:extLst>
                <a:ext uri="{FF2B5EF4-FFF2-40B4-BE49-F238E27FC236}">
                  <a16:creationId xmlns:a16="http://schemas.microsoft.com/office/drawing/2014/main" id="{E906A427-740B-F34C-B5FC-34700D9E64C8}"/>
                </a:ext>
              </a:extLst>
            </p:cNvPr>
            <p:cNvSpPr/>
            <p:nvPr/>
          </p:nvSpPr>
          <p:spPr bwMode="auto">
            <a:xfrm rot="10800000">
              <a:off x="4610" y="0"/>
              <a:ext cx="4024800" cy="442474"/>
            </a:xfrm>
            <a:prstGeom prst="round2SameRect">
              <a:avLst/>
            </a:prstGeom>
            <a:solidFill>
              <a:schemeClr val="bg1">
                <a:lumMod val="85000"/>
              </a:schemeClr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46" name="同侧圆角矩形 45">
              <a:extLst>
                <a:ext uri="{FF2B5EF4-FFF2-40B4-BE49-F238E27FC236}">
                  <a16:creationId xmlns:a16="http://schemas.microsoft.com/office/drawing/2014/main" id="{5F13A7B3-C2AC-6145-8F0D-C036B42FD3DA}"/>
                </a:ext>
              </a:extLst>
            </p:cNvPr>
            <p:cNvSpPr/>
            <p:nvPr/>
          </p:nvSpPr>
          <p:spPr bwMode="auto">
            <a:xfrm rot="10800000">
              <a:off x="4053475" y="-1240"/>
              <a:ext cx="4024800" cy="442474"/>
            </a:xfrm>
            <a:prstGeom prst="round2SameRect">
              <a:avLst/>
            </a:prstGeom>
            <a:solidFill>
              <a:srgbClr val="0033CC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47" name="同侧圆角矩形 46">
              <a:extLst>
                <a:ext uri="{FF2B5EF4-FFF2-40B4-BE49-F238E27FC236}">
                  <a16:creationId xmlns:a16="http://schemas.microsoft.com/office/drawing/2014/main" id="{BB48402A-6A5A-6042-91D3-21894E78C68F}"/>
                </a:ext>
              </a:extLst>
            </p:cNvPr>
            <p:cNvSpPr/>
            <p:nvPr/>
          </p:nvSpPr>
          <p:spPr bwMode="auto">
            <a:xfrm rot="10800000">
              <a:off x="8102342" y="-2481"/>
              <a:ext cx="4024800" cy="442474"/>
            </a:xfrm>
            <a:prstGeom prst="round2SameRect">
              <a:avLst/>
            </a:prstGeom>
            <a:solidFill>
              <a:schemeClr val="bg1">
                <a:lumMod val="85000"/>
              </a:schemeClr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2EDE64C9-9516-754C-9EED-3B8BD288BC3F}"/>
                </a:ext>
              </a:extLst>
            </p:cNvPr>
            <p:cNvSpPr txBox="1"/>
            <p:nvPr/>
          </p:nvSpPr>
          <p:spPr>
            <a:xfrm>
              <a:off x="1720294" y="-53521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4G</a:t>
              </a:r>
              <a:endPara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E033CF22-0110-9743-BAA8-B7758D18D9BB}"/>
                </a:ext>
              </a:extLst>
            </p:cNvPr>
            <p:cNvSpPr txBox="1"/>
            <p:nvPr/>
          </p:nvSpPr>
          <p:spPr>
            <a:xfrm>
              <a:off x="5799284" y="-39152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5G</a:t>
              </a:r>
              <a:endParaRPr kumimoji="1" lang="zh-CN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2BE1B32C-04DC-DB42-9160-D73AFA482117}"/>
                </a:ext>
              </a:extLst>
            </p:cNvPr>
            <p:cNvSpPr txBox="1"/>
            <p:nvPr/>
          </p:nvSpPr>
          <p:spPr>
            <a:xfrm>
              <a:off x="9698602" y="-42854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WiFi</a:t>
              </a:r>
              <a:endPara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1" name="圆角矩形 54">
            <a:extLst>
              <a:ext uri="{FF2B5EF4-FFF2-40B4-BE49-F238E27FC236}">
                <a16:creationId xmlns:a16="http://schemas.microsoft.com/office/drawing/2014/main" id="{52C11815-8E1B-48E3-B4AA-1700CCA897ED}"/>
              </a:ext>
            </a:extLst>
          </p:cNvPr>
          <p:cNvSpPr/>
          <p:nvPr/>
        </p:nvSpPr>
        <p:spPr bwMode="auto">
          <a:xfrm>
            <a:off x="6044046" y="2664299"/>
            <a:ext cx="1620000" cy="462891"/>
          </a:xfrm>
          <a:prstGeom prst="roundRect">
            <a:avLst>
              <a:gd name="adj" fmla="val 5953"/>
            </a:avLst>
          </a:prstGeom>
          <a:noFill/>
          <a:ln w="44450" algn="ctr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2" name="圆角矩形 54">
            <a:extLst>
              <a:ext uri="{FF2B5EF4-FFF2-40B4-BE49-F238E27FC236}">
                <a16:creationId xmlns:a16="http://schemas.microsoft.com/office/drawing/2014/main" id="{4EF6B910-9EDC-4D06-9035-8FC12832CAA6}"/>
              </a:ext>
            </a:extLst>
          </p:cNvPr>
          <p:cNvSpPr/>
          <p:nvPr/>
        </p:nvSpPr>
        <p:spPr bwMode="auto">
          <a:xfrm>
            <a:off x="6389100" y="4977746"/>
            <a:ext cx="1620000" cy="440315"/>
          </a:xfrm>
          <a:prstGeom prst="roundRect">
            <a:avLst>
              <a:gd name="adj" fmla="val 5953"/>
            </a:avLst>
          </a:prstGeom>
          <a:noFill/>
          <a:ln w="44450" algn="ctr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3" name="圆角矩形 54">
            <a:extLst>
              <a:ext uri="{FF2B5EF4-FFF2-40B4-BE49-F238E27FC236}">
                <a16:creationId xmlns:a16="http://schemas.microsoft.com/office/drawing/2014/main" id="{8E25272D-28DF-4C6E-9F3A-F3E3BCADAC57}"/>
              </a:ext>
            </a:extLst>
          </p:cNvPr>
          <p:cNvSpPr/>
          <p:nvPr/>
        </p:nvSpPr>
        <p:spPr bwMode="auto">
          <a:xfrm>
            <a:off x="3689100" y="4218873"/>
            <a:ext cx="1787328" cy="458328"/>
          </a:xfrm>
          <a:prstGeom prst="roundRect">
            <a:avLst>
              <a:gd name="adj" fmla="val 5953"/>
            </a:avLst>
          </a:prstGeom>
          <a:noFill/>
          <a:ln w="44450" algn="ctr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4" name="圆角矩形 54">
            <a:extLst>
              <a:ext uri="{FF2B5EF4-FFF2-40B4-BE49-F238E27FC236}">
                <a16:creationId xmlns:a16="http://schemas.microsoft.com/office/drawing/2014/main" id="{98C7315B-1862-479E-A49F-583ACDAA8A4A}"/>
              </a:ext>
            </a:extLst>
          </p:cNvPr>
          <p:cNvSpPr/>
          <p:nvPr/>
        </p:nvSpPr>
        <p:spPr bwMode="auto">
          <a:xfrm>
            <a:off x="3689533" y="2664299"/>
            <a:ext cx="1090338" cy="462892"/>
          </a:xfrm>
          <a:prstGeom prst="roundRect">
            <a:avLst>
              <a:gd name="adj" fmla="val 5953"/>
            </a:avLst>
          </a:prstGeom>
          <a:noFill/>
          <a:ln w="44450" algn="ctr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ED4ADAB-82E8-224D-A78F-D6B7A2EEA156}"/>
              </a:ext>
            </a:extLst>
          </p:cNvPr>
          <p:cNvSpPr txBox="1"/>
          <p:nvPr/>
        </p:nvSpPr>
        <p:spPr>
          <a:xfrm>
            <a:off x="3512457" y="2627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3025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A1D041A-2462-DC42-BDBA-02A1AE533AFF}"/>
                  </a:ext>
                </a:extLst>
              </p:cNvPr>
              <p:cNvSpPr/>
              <p:nvPr/>
            </p:nvSpPr>
            <p:spPr>
              <a:xfrm>
                <a:off x="253619" y="482400"/>
                <a:ext cx="1247870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3765">
                  <a:buClr>
                    <a:srgbClr val="C00000"/>
                  </a:buClr>
                  <a:buSzPct val="80000"/>
                </a:pPr>
                <a:r>
                  <a:rPr lang="en-US" altLang="zh-CN" sz="4400" b="1" dirty="0">
                    <a:latin typeface="Calibri" panose="020F0502020204030204" pitchFamily="34" charset="0"/>
                    <a:ea typeface="Microsoft YaHei" charset="0"/>
                    <a:cs typeface="Calibri" panose="020F0502020204030204" pitchFamily="34" charset="0"/>
                  </a:rPr>
                  <a:t>Stronger</a:t>
                </a:r>
                <a:r>
                  <a:rPr lang="zh-CN" altLang="en-US" sz="4400" b="1" dirty="0">
                    <a:latin typeface="Calibri" panose="020F0502020204030204" pitchFamily="34" charset="0"/>
                    <a:ea typeface="Microsoft YaHe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4400" b="1" dirty="0">
                    <a:latin typeface="Calibri" panose="020F0502020204030204" pitchFamily="34" charset="0"/>
                    <a:ea typeface="Microsoft YaHei" charset="0"/>
                    <a:cs typeface="Calibri" panose="020F0502020204030204" pitchFamily="34" charset="0"/>
                  </a:rPr>
                  <a:t>RSS</a:t>
                </a:r>
                <a:r>
                  <a:rPr lang="zh-CN" altLang="en-US" sz="4400" b="1" dirty="0">
                    <a:latin typeface="Calibri" panose="020F0502020204030204" pitchFamily="34" charset="0"/>
                    <a:ea typeface="Microsoft YaHei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4400" b="1" i="1" smtClean="0">
                        <a:latin typeface="Cambria Math" panose="02040503050406030204" pitchFamily="18" charset="0"/>
                        <a:ea typeface="Microsoft YaHei" charset="0"/>
                        <a:cs typeface="Calibri" panose="020F0502020204030204" pitchFamily="34" charset="0"/>
                      </a:rPr>
                      <m:t>≠</m:t>
                    </m:r>
                  </m:oMath>
                </a14:m>
                <a:r>
                  <a:rPr lang="zh-CN" altLang="en-US" sz="4400" b="1" dirty="0">
                    <a:latin typeface="Calibri" panose="020F0502020204030204" pitchFamily="34" charset="0"/>
                    <a:ea typeface="Microsoft YaHe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4400" b="1" dirty="0">
                    <a:latin typeface="Calibri" panose="020F0502020204030204" pitchFamily="34" charset="0"/>
                    <a:ea typeface="Microsoft YaHei" charset="0"/>
                    <a:cs typeface="Calibri" panose="020F0502020204030204" pitchFamily="34" charset="0"/>
                  </a:rPr>
                  <a:t>higher</a:t>
                </a:r>
                <a:r>
                  <a:rPr lang="zh-CN" altLang="en-US" sz="4400" b="1" dirty="0">
                    <a:latin typeface="Calibri" panose="020F0502020204030204" pitchFamily="34" charset="0"/>
                    <a:ea typeface="Microsoft YaHe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4400" b="1" dirty="0">
                    <a:latin typeface="Calibri" panose="020F0502020204030204" pitchFamily="34" charset="0"/>
                    <a:ea typeface="Microsoft YaHei" charset="0"/>
                    <a:cs typeface="Calibri" panose="020F0502020204030204" pitchFamily="34" charset="0"/>
                  </a:rPr>
                  <a:t>5G</a:t>
                </a:r>
                <a:r>
                  <a:rPr lang="zh-CN" altLang="en-US" sz="4400" b="1" dirty="0">
                    <a:latin typeface="Calibri" panose="020F0502020204030204" pitchFamily="34" charset="0"/>
                    <a:ea typeface="Microsoft YaHe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4400" b="1" dirty="0">
                    <a:latin typeface="Calibri" panose="020F0502020204030204" pitchFamily="34" charset="0"/>
                    <a:ea typeface="Microsoft YaHei" charset="0"/>
                    <a:cs typeface="Calibri" panose="020F0502020204030204" pitchFamily="34" charset="0"/>
                  </a:rPr>
                  <a:t>access</a:t>
                </a:r>
                <a:r>
                  <a:rPr lang="zh-CN" altLang="en-US" sz="4400" b="1" dirty="0">
                    <a:latin typeface="Calibri" panose="020F0502020204030204" pitchFamily="34" charset="0"/>
                    <a:ea typeface="Microsoft YaHe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4400" b="1" dirty="0">
                    <a:latin typeface="Calibri" panose="020F0502020204030204" pitchFamily="34" charset="0"/>
                    <a:ea typeface="Microsoft YaHei" charset="0"/>
                    <a:cs typeface="Calibri" panose="020F0502020204030204" pitchFamily="34" charset="0"/>
                  </a:rPr>
                  <a:t>bandwidth</a:t>
                </a:r>
                <a:r>
                  <a:rPr lang="zh-CN" altLang="en-US" sz="4400" b="1" dirty="0">
                    <a:latin typeface="Calibri" panose="020F0502020204030204" pitchFamily="34" charset="0"/>
                    <a:ea typeface="Microsoft YaHei" charset="0"/>
                    <a:cs typeface="Calibri" panose="020F0502020204030204" pitchFamily="34" charset="0"/>
                  </a:rPr>
                  <a:t> </a:t>
                </a:r>
                <a:endParaRPr lang="en-US" altLang="zh-CN" sz="4400" b="1" dirty="0">
                  <a:latin typeface="Calibri" panose="020F0502020204030204" pitchFamily="34" charset="0"/>
                  <a:ea typeface="Microsoft YaHei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A1D041A-2462-DC42-BDBA-02A1AE533A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19" y="482400"/>
                <a:ext cx="12478708" cy="769441"/>
              </a:xfrm>
              <a:prstGeom prst="rect">
                <a:avLst/>
              </a:prstGeom>
              <a:blipFill>
                <a:blip r:embed="rId6"/>
                <a:stretch>
                  <a:fillRect l="-2035" t="-14516" b="-370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27">
            <a:extLst>
              <a:ext uri="{FF2B5EF4-FFF2-40B4-BE49-F238E27FC236}">
                <a16:creationId xmlns:a16="http://schemas.microsoft.com/office/drawing/2014/main" id="{8801FFAD-FF65-1C46-8DE5-4F7B94CF2A8B}"/>
              </a:ext>
            </a:extLst>
          </p:cNvPr>
          <p:cNvSpPr txBox="1"/>
          <p:nvPr/>
        </p:nvSpPr>
        <p:spPr>
          <a:xfrm>
            <a:off x="253618" y="1069200"/>
            <a:ext cx="11562145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Strong received signal strength (RSS) level does not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necessarily translate into high 5G access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bandwidth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084FD4F-36AE-6342-93FE-F77003BF92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24" y="4277202"/>
            <a:ext cx="3265019" cy="247882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35A36225-803F-8441-83A1-CF4E34363DF7}"/>
              </a:ext>
            </a:extLst>
          </p:cNvPr>
          <p:cNvSpPr/>
          <p:nvPr/>
        </p:nvSpPr>
        <p:spPr bwMode="auto">
          <a:xfrm>
            <a:off x="4819134" y="4289857"/>
            <a:ext cx="320206" cy="1908898"/>
          </a:xfrm>
          <a:prstGeom prst="rect">
            <a:avLst/>
          </a:prstGeom>
          <a:solidFill>
            <a:srgbClr val="C00000">
              <a:alpha val="21000"/>
            </a:srgbClr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FF013AB-B376-9842-B05F-D953EA4A9F71}"/>
              </a:ext>
            </a:extLst>
          </p:cNvPr>
          <p:cNvSpPr txBox="1"/>
          <p:nvPr/>
        </p:nvSpPr>
        <p:spPr>
          <a:xfrm>
            <a:off x="3025372" y="6431662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5G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3B6661D-9FA9-7E43-983C-600A601579F1}"/>
              </a:ext>
            </a:extLst>
          </p:cNvPr>
          <p:cNvSpPr txBox="1"/>
          <p:nvPr/>
        </p:nvSpPr>
        <p:spPr>
          <a:xfrm>
            <a:off x="1533261" y="3122882"/>
            <a:ext cx="889192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Cross-region coverage</a:t>
            </a:r>
            <a:r>
              <a:rPr kumimoji="1"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1" lang="zh-CN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multi-path</a:t>
            </a:r>
            <a:r>
              <a:rPr kumimoji="1" lang="zh-CN" altLang="en-US" sz="2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1" lang="zh-CN" altLang="en-US" sz="2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co-channel interference</a:t>
            </a:r>
            <a:r>
              <a:rPr kumimoji="1"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kumimoji="1" lang="en-US" altLang="zh-CN" sz="2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zh-CN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kumimoji="1" lang="en-US" altLang="zh-CN" sz="2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 balancing issues</a:t>
            </a:r>
            <a:r>
              <a:rPr kumimoji="1"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1" lang="zh-CN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1" lang="en-US" altLang="zh-CN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poor handover problems</a:t>
            </a:r>
            <a:endParaRPr kumimoji="1" lang="zh-CN" altLang="en-US" sz="2600" b="1" dirty="0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0D1A8BC5-585D-CB47-A4ED-DAF494472E83}"/>
              </a:ext>
            </a:extLst>
          </p:cNvPr>
          <p:cNvSpPr/>
          <p:nvPr/>
        </p:nvSpPr>
        <p:spPr bwMode="auto">
          <a:xfrm>
            <a:off x="1484495" y="3083612"/>
            <a:ext cx="8989454" cy="971093"/>
          </a:xfrm>
          <a:prstGeom prst="roundRect">
            <a:avLst>
              <a:gd name="adj" fmla="val 5953"/>
            </a:avLst>
          </a:prstGeom>
          <a:noFill/>
          <a:ln w="25400" algn="ctr">
            <a:solidFill>
              <a:srgbClr val="C00000"/>
            </a:solidFill>
            <a:prstDash val="dash"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CCB5BCA-DE99-AB4D-AADA-C65AE166E525}"/>
              </a:ext>
            </a:extLst>
          </p:cNvPr>
          <p:cNvSpPr txBox="1"/>
          <p:nvPr/>
        </p:nvSpPr>
        <p:spPr>
          <a:xfrm>
            <a:off x="253618" y="2309203"/>
            <a:ext cx="11938382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Dense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deployment of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5G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BSes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in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crowded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urban areas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1" lang="en-US" altLang="zh-CN" sz="2800" i="1" dirty="0">
              <a:solidFill>
                <a:srgbClr val="C0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E4162976-01F4-764A-A466-B27EEB511335}"/>
              </a:ext>
            </a:extLst>
          </p:cNvPr>
          <p:cNvCxnSpPr>
            <a:cxnSpLocks/>
          </p:cNvCxnSpPr>
          <p:nvPr/>
        </p:nvCxnSpPr>
        <p:spPr bwMode="auto">
          <a:xfrm>
            <a:off x="793630" y="3535101"/>
            <a:ext cx="547415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316DBBEA-5754-844C-8080-8F1D57014ADD}"/>
              </a:ext>
            </a:extLst>
          </p:cNvPr>
          <p:cNvSpPr txBox="1"/>
          <p:nvPr/>
        </p:nvSpPr>
        <p:spPr>
          <a:xfrm>
            <a:off x="7173171" y="6382836"/>
            <a:ext cx="3082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5G </a:t>
            </a:r>
            <a:r>
              <a:rPr kumimoji="1" lang="en-US" altLang="zh-CN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BSes</a:t>
            </a:r>
            <a:r>
              <a:rPr kumimoji="1"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around our campus</a:t>
            </a:r>
            <a:endParaRPr kumimoji="1" lang="zh-CN" altLang="en-US" sz="2000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CA00063-29BA-E44A-914B-C95A4DC063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211" y="4275227"/>
            <a:ext cx="2382125" cy="2103007"/>
          </a:xfrm>
          <a:prstGeom prst="rect">
            <a:avLst/>
          </a:prstGeom>
        </p:spPr>
      </p:pic>
      <p:cxnSp>
        <p:nvCxnSpPr>
          <p:cNvPr id="29" name="直线箭头连接符 97">
            <a:extLst>
              <a:ext uri="{FF2B5EF4-FFF2-40B4-BE49-F238E27FC236}">
                <a16:creationId xmlns:a16="http://schemas.microsoft.com/office/drawing/2014/main" id="{35BBAA86-C349-254A-AC42-74C5D019013C}"/>
              </a:ext>
            </a:extLst>
          </p:cNvPr>
          <p:cNvCxnSpPr>
            <a:cxnSpLocks/>
          </p:cNvCxnSpPr>
          <p:nvPr/>
        </p:nvCxnSpPr>
        <p:spPr bwMode="auto">
          <a:xfrm flipH="1">
            <a:off x="9867099" y="5057743"/>
            <a:ext cx="322377" cy="8059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4837A1A6-4924-6F46-A7D5-030F889B34DF}"/>
              </a:ext>
            </a:extLst>
          </p:cNvPr>
          <p:cNvSpPr txBox="1"/>
          <p:nvPr/>
        </p:nvSpPr>
        <p:spPr>
          <a:xfrm>
            <a:off x="10189476" y="4888466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 5G BS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D5063ED-DDD3-A24C-A91B-46F6D8DC4CE3}"/>
              </a:ext>
            </a:extLst>
          </p:cNvPr>
          <p:cNvGrpSpPr/>
          <p:nvPr/>
        </p:nvGrpSpPr>
        <p:grpSpPr>
          <a:xfrm>
            <a:off x="4610" y="-53521"/>
            <a:ext cx="12122532" cy="537589"/>
            <a:chOff x="4610" y="-53521"/>
            <a:chExt cx="12122532" cy="537589"/>
          </a:xfrm>
        </p:grpSpPr>
        <p:sp>
          <p:nvSpPr>
            <p:cNvPr id="16" name="同侧圆角矩形 15">
              <a:extLst>
                <a:ext uri="{FF2B5EF4-FFF2-40B4-BE49-F238E27FC236}">
                  <a16:creationId xmlns:a16="http://schemas.microsoft.com/office/drawing/2014/main" id="{E8150622-2252-D148-9111-A3FAFE4418A2}"/>
                </a:ext>
              </a:extLst>
            </p:cNvPr>
            <p:cNvSpPr/>
            <p:nvPr/>
          </p:nvSpPr>
          <p:spPr bwMode="auto">
            <a:xfrm rot="10800000">
              <a:off x="4610" y="0"/>
              <a:ext cx="4024800" cy="442474"/>
            </a:xfrm>
            <a:prstGeom prst="round2SameRect">
              <a:avLst/>
            </a:prstGeom>
            <a:solidFill>
              <a:schemeClr val="bg1">
                <a:lumMod val="85000"/>
              </a:schemeClr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17" name="同侧圆角矩形 16">
              <a:extLst>
                <a:ext uri="{FF2B5EF4-FFF2-40B4-BE49-F238E27FC236}">
                  <a16:creationId xmlns:a16="http://schemas.microsoft.com/office/drawing/2014/main" id="{0DC1ABAD-7EBC-AD45-B765-9F4FBC2B2AC0}"/>
                </a:ext>
              </a:extLst>
            </p:cNvPr>
            <p:cNvSpPr/>
            <p:nvPr/>
          </p:nvSpPr>
          <p:spPr bwMode="auto">
            <a:xfrm rot="10800000">
              <a:off x="4053475" y="-1240"/>
              <a:ext cx="4024800" cy="442474"/>
            </a:xfrm>
            <a:prstGeom prst="round2SameRect">
              <a:avLst/>
            </a:prstGeom>
            <a:solidFill>
              <a:srgbClr val="0033CC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18" name="同侧圆角矩形 17">
              <a:extLst>
                <a:ext uri="{FF2B5EF4-FFF2-40B4-BE49-F238E27FC236}">
                  <a16:creationId xmlns:a16="http://schemas.microsoft.com/office/drawing/2014/main" id="{525E08DA-A9F6-944D-ABDA-BD8D1E04708A}"/>
                </a:ext>
              </a:extLst>
            </p:cNvPr>
            <p:cNvSpPr/>
            <p:nvPr/>
          </p:nvSpPr>
          <p:spPr bwMode="auto">
            <a:xfrm rot="10800000">
              <a:off x="8102342" y="-2481"/>
              <a:ext cx="4024800" cy="442474"/>
            </a:xfrm>
            <a:prstGeom prst="round2SameRect">
              <a:avLst/>
            </a:prstGeom>
            <a:solidFill>
              <a:schemeClr val="bg1">
                <a:lumMod val="85000"/>
              </a:schemeClr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A635C03-8300-2A41-87DD-F89FE2D2AB88}"/>
                </a:ext>
              </a:extLst>
            </p:cNvPr>
            <p:cNvSpPr txBox="1"/>
            <p:nvPr/>
          </p:nvSpPr>
          <p:spPr>
            <a:xfrm>
              <a:off x="1720294" y="-53521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4G</a:t>
              </a:r>
              <a:endPara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D19B7E5E-D3E6-BD4B-B0CF-047699C134A7}"/>
                </a:ext>
              </a:extLst>
            </p:cNvPr>
            <p:cNvSpPr txBox="1"/>
            <p:nvPr/>
          </p:nvSpPr>
          <p:spPr>
            <a:xfrm>
              <a:off x="5799284" y="-39152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5G</a:t>
              </a:r>
              <a:endParaRPr kumimoji="1" lang="zh-CN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087A70C-97A7-DA47-9A8A-2F592EB67AD9}"/>
                </a:ext>
              </a:extLst>
            </p:cNvPr>
            <p:cNvSpPr txBox="1"/>
            <p:nvPr/>
          </p:nvSpPr>
          <p:spPr>
            <a:xfrm>
              <a:off x="9698602" y="-42854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WiFi</a:t>
              </a:r>
              <a:endPara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3381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  <p:bldP spid="25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DE97CD0F-1A34-B948-9BAD-C4CB6CA0F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79" y="3701735"/>
            <a:ext cx="3677525" cy="2746265"/>
          </a:xfrm>
          <a:prstGeom prst="rect">
            <a:avLst/>
          </a:prstGeom>
        </p:spPr>
      </p:pic>
      <p:cxnSp>
        <p:nvCxnSpPr>
          <p:cNvPr id="37" name="直接连接符 9">
            <a:extLst>
              <a:ext uri="{FF2B5EF4-FFF2-40B4-BE49-F238E27FC236}">
                <a16:creationId xmlns:a16="http://schemas.microsoft.com/office/drawing/2014/main" id="{4E38D6B1-D3FA-704D-B422-D814C5C6AC1D}"/>
              </a:ext>
            </a:extLst>
          </p:cNvPr>
          <p:cNvCxnSpPr>
            <a:cxnSpLocks/>
          </p:cNvCxnSpPr>
          <p:nvPr/>
        </p:nvCxnSpPr>
        <p:spPr bwMode="auto">
          <a:xfrm flipV="1">
            <a:off x="5049753" y="5001328"/>
            <a:ext cx="0" cy="8632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5DAA512C-7B9E-5548-843C-3D1878CF411B}"/>
              </a:ext>
            </a:extLst>
          </p:cNvPr>
          <p:cNvSpPr/>
          <p:nvPr/>
        </p:nvSpPr>
        <p:spPr>
          <a:xfrm>
            <a:off x="253619" y="482400"/>
            <a:ext cx="125652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>
                <a:srgbClr val="C00000"/>
              </a:buClr>
              <a:buSzPct val="80000"/>
            </a:pPr>
            <a:r>
              <a:rPr lang="en-US" altLang="zh-CN" sz="4400" b="1" dirty="0" err="1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WiFi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bandwidth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is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limited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by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wired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access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3957A8D-4A96-AF4D-BC0D-C294561169C8}"/>
              </a:ext>
            </a:extLst>
          </p:cNvPr>
          <p:cNvSpPr txBox="1"/>
          <p:nvPr/>
        </p:nvSpPr>
        <p:spPr>
          <a:xfrm>
            <a:off x="253619" y="1069200"/>
            <a:ext cx="11428308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132 Mbps (2020)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137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Mbps (2021)</a:t>
            </a:r>
            <a:endParaRPr kumimoji="1" lang="en-US" altLang="zh-CN" sz="28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0740AFF-84EB-2B4B-B810-763AFC885488}"/>
              </a:ext>
            </a:extLst>
          </p:cNvPr>
          <p:cNvSpPr txBox="1"/>
          <p:nvPr/>
        </p:nvSpPr>
        <p:spPr>
          <a:xfrm>
            <a:off x="4472239" y="6410265"/>
            <a:ext cx="3538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r>
              <a:rPr kumimoji="1" lang="zh-CN" altLang="en-US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</a:t>
            </a:r>
            <a:r>
              <a:rPr kumimoji="1" lang="zh-CN" altLang="en-US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kumimoji="1" lang="zh-CN" altLang="en-US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0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WiFi</a:t>
            </a:r>
            <a:r>
              <a:rPr kumimoji="1" lang="zh-CN" altLang="en-US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1" lang="zh-CN" altLang="en-US" sz="20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直接连接符 12">
            <a:extLst>
              <a:ext uri="{FF2B5EF4-FFF2-40B4-BE49-F238E27FC236}">
                <a16:creationId xmlns:a16="http://schemas.microsoft.com/office/drawing/2014/main" id="{E73B9325-C092-7C4B-9D6D-1DF694F6D929}"/>
              </a:ext>
            </a:extLst>
          </p:cNvPr>
          <p:cNvCxnSpPr>
            <a:cxnSpLocks/>
          </p:cNvCxnSpPr>
          <p:nvPr/>
        </p:nvCxnSpPr>
        <p:spPr bwMode="auto">
          <a:xfrm flipV="1">
            <a:off x="5619017" y="5432970"/>
            <a:ext cx="0" cy="4265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直接连接符 13">
            <a:extLst>
              <a:ext uri="{FF2B5EF4-FFF2-40B4-BE49-F238E27FC236}">
                <a16:creationId xmlns:a16="http://schemas.microsoft.com/office/drawing/2014/main" id="{33B81559-61E7-2148-AEC0-971A90226F55}"/>
              </a:ext>
            </a:extLst>
          </p:cNvPr>
          <p:cNvCxnSpPr>
            <a:cxnSpLocks/>
          </p:cNvCxnSpPr>
          <p:nvPr/>
        </p:nvCxnSpPr>
        <p:spPr bwMode="auto">
          <a:xfrm flipV="1">
            <a:off x="6510835" y="5821540"/>
            <a:ext cx="0" cy="3794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16ADA69F-96FB-0443-8821-5E53D22934BF}"/>
              </a:ext>
            </a:extLst>
          </p:cNvPr>
          <p:cNvSpPr txBox="1"/>
          <p:nvPr/>
        </p:nvSpPr>
        <p:spPr>
          <a:xfrm>
            <a:off x="5049753" y="4488638"/>
            <a:ext cx="183147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ct val="100000"/>
            </a:pPr>
            <a:r>
              <a:rPr kumimoji="1" lang="en-US" altLang="zh-CN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AC44221-6B1D-EA40-81E6-DA18C2B16E40}"/>
              </a:ext>
            </a:extLst>
          </p:cNvPr>
          <p:cNvSpPr txBox="1"/>
          <p:nvPr/>
        </p:nvSpPr>
        <p:spPr>
          <a:xfrm>
            <a:off x="5637598" y="5001328"/>
            <a:ext cx="72658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ct val="100000"/>
            </a:pPr>
            <a:r>
              <a:rPr kumimoji="1" lang="en-US" altLang="zh-CN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300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D31E0DC-6F3A-F44D-8EAC-3004050C79FD}"/>
              </a:ext>
            </a:extLst>
          </p:cNvPr>
          <p:cNvSpPr txBox="1"/>
          <p:nvPr/>
        </p:nvSpPr>
        <p:spPr>
          <a:xfrm>
            <a:off x="6536235" y="5244176"/>
            <a:ext cx="72657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ct val="100000"/>
            </a:pPr>
            <a:r>
              <a:rPr kumimoji="1" lang="en-US" altLang="zh-CN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500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9E008650-54DC-FE44-8BDA-9F0C436D2D54}"/>
              </a:ext>
            </a:extLst>
          </p:cNvPr>
          <p:cNvGrpSpPr/>
          <p:nvPr/>
        </p:nvGrpSpPr>
        <p:grpSpPr>
          <a:xfrm>
            <a:off x="4610" y="-53521"/>
            <a:ext cx="12122532" cy="537589"/>
            <a:chOff x="4610" y="-53521"/>
            <a:chExt cx="12122532" cy="537589"/>
          </a:xfrm>
        </p:grpSpPr>
        <p:sp>
          <p:nvSpPr>
            <p:cNvPr id="47" name="同侧圆角矩形 46">
              <a:extLst>
                <a:ext uri="{FF2B5EF4-FFF2-40B4-BE49-F238E27FC236}">
                  <a16:creationId xmlns:a16="http://schemas.microsoft.com/office/drawing/2014/main" id="{B80E2D4D-066E-8E40-A09C-44F50686735B}"/>
                </a:ext>
              </a:extLst>
            </p:cNvPr>
            <p:cNvSpPr/>
            <p:nvPr/>
          </p:nvSpPr>
          <p:spPr bwMode="auto">
            <a:xfrm rot="10800000">
              <a:off x="4610" y="0"/>
              <a:ext cx="4024800" cy="442474"/>
            </a:xfrm>
            <a:prstGeom prst="round2SameRect">
              <a:avLst/>
            </a:prstGeom>
            <a:solidFill>
              <a:schemeClr val="bg1">
                <a:lumMod val="85000"/>
              </a:schemeClr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48" name="同侧圆角矩形 47">
              <a:extLst>
                <a:ext uri="{FF2B5EF4-FFF2-40B4-BE49-F238E27FC236}">
                  <a16:creationId xmlns:a16="http://schemas.microsoft.com/office/drawing/2014/main" id="{20196B57-14FA-1A40-8B80-46A6B64C865B}"/>
                </a:ext>
              </a:extLst>
            </p:cNvPr>
            <p:cNvSpPr/>
            <p:nvPr/>
          </p:nvSpPr>
          <p:spPr bwMode="auto">
            <a:xfrm rot="10800000">
              <a:off x="4053475" y="-1240"/>
              <a:ext cx="4024800" cy="442474"/>
            </a:xfrm>
            <a:prstGeom prst="round2SameRect">
              <a:avLst/>
            </a:prstGeom>
            <a:solidFill>
              <a:schemeClr val="bg1">
                <a:lumMod val="85000"/>
              </a:schemeClr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49" name="同侧圆角矩形 48">
              <a:extLst>
                <a:ext uri="{FF2B5EF4-FFF2-40B4-BE49-F238E27FC236}">
                  <a16:creationId xmlns:a16="http://schemas.microsoft.com/office/drawing/2014/main" id="{05401D36-4181-7347-9F63-E9E4F6DE8FF0}"/>
                </a:ext>
              </a:extLst>
            </p:cNvPr>
            <p:cNvSpPr/>
            <p:nvPr/>
          </p:nvSpPr>
          <p:spPr bwMode="auto">
            <a:xfrm rot="10800000">
              <a:off x="8102342" y="-2481"/>
              <a:ext cx="4024800" cy="442474"/>
            </a:xfrm>
            <a:prstGeom prst="round2SameRect">
              <a:avLst/>
            </a:prstGeom>
            <a:solidFill>
              <a:srgbClr val="0033CC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7150" dir="2700000" algn="ctr" rotWithShape="0">
                <a:srgbClr val="888888">
                  <a:alpha val="50000"/>
                </a:srgbClr>
              </a:outerShdw>
            </a:effectLst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5218A1A8-CF06-7141-97C4-2257C1E62E72}"/>
                </a:ext>
              </a:extLst>
            </p:cNvPr>
            <p:cNvSpPr txBox="1"/>
            <p:nvPr/>
          </p:nvSpPr>
          <p:spPr>
            <a:xfrm>
              <a:off x="1720294" y="-53521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4G</a:t>
              </a:r>
              <a:endPara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7FA20B4-58AC-1443-9F07-A6163B8ACA61}"/>
                </a:ext>
              </a:extLst>
            </p:cNvPr>
            <p:cNvSpPr txBox="1"/>
            <p:nvPr/>
          </p:nvSpPr>
          <p:spPr>
            <a:xfrm>
              <a:off x="5799284" y="-39152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5G</a:t>
              </a:r>
              <a:endPara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9000818A-8EBD-2547-9AA8-06029807B91A}"/>
                </a:ext>
              </a:extLst>
            </p:cNvPr>
            <p:cNvSpPr txBox="1"/>
            <p:nvPr/>
          </p:nvSpPr>
          <p:spPr>
            <a:xfrm>
              <a:off x="9698602" y="-42854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WiFi</a:t>
              </a:r>
              <a:endParaRPr kumimoji="1" lang="zh-CN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3F67AB18-BA5A-4078-9AD4-6B89F0D64301}"/>
              </a:ext>
            </a:extLst>
          </p:cNvPr>
          <p:cNvSpPr txBox="1"/>
          <p:nvPr/>
        </p:nvSpPr>
        <p:spPr>
          <a:xfrm>
            <a:off x="251335" y="1666571"/>
            <a:ext cx="11428308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 err="1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WiFi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access bandwidth tends to cluster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around certain 100x values</a:t>
            </a:r>
            <a:r>
              <a:rPr kumimoji="1" lang="en-US" altLang="zh-CN" sz="2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</a:t>
            </a:r>
            <a:r>
              <a:rPr kumimoji="1" lang="zh-CN" altLang="en-US" sz="2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which</a:t>
            </a:r>
            <a:r>
              <a:rPr kumimoji="1" lang="zh-CN" altLang="en-US" sz="2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well match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ISPs’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fixed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broadband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plans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065466F-0866-4673-8F94-C283D5A8879E}"/>
                  </a:ext>
                </a:extLst>
              </p:cNvPr>
              <p:cNvSpPr txBox="1"/>
              <p:nvPr/>
            </p:nvSpPr>
            <p:spPr>
              <a:xfrm>
                <a:off x="249051" y="2903045"/>
                <a:ext cx="11428308" cy="670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kumimoji="1" lang="en-US" altLang="zh-CN" sz="28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Around</a:t>
                </a:r>
                <a:r>
                  <a:rPr kumimoji="1" lang="zh-CN" altLang="en-US" sz="28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64%</a:t>
                </a:r>
                <a:r>
                  <a:rPr kumimoji="1" lang="zh-CN" altLang="en-US" sz="28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are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using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≤</m:t>
                    </m:r>
                  </m:oMath>
                </a14:m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200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Mbps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fixed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“broadband”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Internet access</a:t>
                </a: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065466F-0866-4673-8F94-C283D5A88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51" y="2903045"/>
                <a:ext cx="11428308" cy="670761"/>
              </a:xfrm>
              <a:prstGeom prst="rect">
                <a:avLst/>
              </a:prstGeom>
              <a:blipFill>
                <a:blip r:embed="rId7"/>
                <a:stretch>
                  <a:fillRect l="-888" b="-240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67085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B639EBFC-A802-3C45-85FC-93490ABBC60E}"/>
              </a:ext>
            </a:extLst>
          </p:cNvPr>
          <p:cNvSpPr/>
          <p:nvPr/>
        </p:nvSpPr>
        <p:spPr>
          <a:xfrm>
            <a:off x="173305" y="137983"/>
            <a:ext cx="124260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Takeaways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for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different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stakeholders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DE5477B-91D2-C241-98D6-927B7DDE4194}"/>
              </a:ext>
            </a:extLst>
          </p:cNvPr>
          <p:cNvSpPr txBox="1"/>
          <p:nvPr/>
        </p:nvSpPr>
        <p:spPr>
          <a:xfrm>
            <a:off x="252000" y="867600"/>
            <a:ext cx="11922000" cy="2343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ISPs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providers</a:t>
            </a:r>
            <a:b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adopt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effective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band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defragmentation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refarming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strategies</a:t>
            </a:r>
            <a:b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widen the deployment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the LTE-Advanced technology</a:t>
            </a:r>
            <a:b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consider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new access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technologies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budgeting network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infrastructure</a:t>
            </a:r>
            <a:endParaRPr kumimoji="1" lang="en-US" altLang="zh-CN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1CF7B6A-D6BC-44C4-8495-5841C2A1B6AC}"/>
              </a:ext>
            </a:extLst>
          </p:cNvPr>
          <p:cNvSpPr txBox="1"/>
          <p:nvPr/>
        </p:nvSpPr>
        <p:spPr>
          <a:xfrm>
            <a:off x="173305" y="4396381"/>
            <a:ext cx="11922000" cy="178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BTS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providers</a:t>
            </a:r>
            <a:br>
              <a:rPr kumimoji="1"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deep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insights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mobile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help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greatly improve BTS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  <a:b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real-world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implementation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of an ultra-fast, ultra-light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BTS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E6A4500-71DD-4108-838D-11582796C3EF}"/>
              </a:ext>
            </a:extLst>
          </p:cNvPr>
          <p:cNvSpPr txBox="1"/>
          <p:nvPr/>
        </p:nvSpPr>
        <p:spPr>
          <a:xfrm>
            <a:off x="173305" y="3160978"/>
            <a:ext cx="11922000" cy="12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users</a:t>
            </a:r>
            <a:br>
              <a:rPr kumimoji="1" lang="en-US" altLang="zh-CN" sz="28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be rational about ISPs’ and phone vendors’ 5G advertisement campaigns</a:t>
            </a:r>
          </a:p>
        </p:txBody>
      </p:sp>
    </p:spTree>
    <p:extLst>
      <p:ext uri="{BB962C8B-B14F-4D97-AF65-F5344CB8AC3E}">
        <p14:creationId xmlns:p14="http://schemas.microsoft.com/office/powerpoint/2010/main" val="179973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2AE99CF7-9B3B-054C-96E0-90984F460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" y="3338288"/>
            <a:ext cx="3450954" cy="2588216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CBD515E7-9F5A-424B-9423-6FCB0D72E81E}"/>
              </a:ext>
            </a:extLst>
          </p:cNvPr>
          <p:cNvSpPr/>
          <p:nvPr/>
        </p:nvSpPr>
        <p:spPr>
          <a:xfrm>
            <a:off x="173305" y="137983"/>
            <a:ext cx="124260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Observations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from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real-world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measurements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D490260-A036-6249-A1C0-E56578ED7DB5}"/>
              </a:ext>
            </a:extLst>
          </p:cNvPr>
          <p:cNvSpPr txBox="1"/>
          <p:nvPr/>
        </p:nvSpPr>
        <p:spPr>
          <a:xfrm>
            <a:off x="484910" y="1057772"/>
            <a:ext cx="1154059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kumimoji="1"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3E4F9AC-EB22-D74C-8583-A7B58597FB5A}"/>
              </a:ext>
            </a:extLst>
          </p:cNvPr>
          <p:cNvSpPr txBox="1"/>
          <p:nvPr/>
        </p:nvSpPr>
        <p:spPr>
          <a:xfrm>
            <a:off x="1295708" y="5926504"/>
            <a:ext cx="2889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5G</a:t>
            </a:r>
          </a:p>
          <a:p>
            <a:pPr algn="ctr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BC90ED7-F8A1-EA47-80A3-171D0985CF3E}"/>
              </a:ext>
            </a:extLst>
          </p:cNvPr>
          <p:cNvSpPr/>
          <p:nvPr/>
        </p:nvSpPr>
        <p:spPr bwMode="auto">
          <a:xfrm>
            <a:off x="1386424" y="3543309"/>
            <a:ext cx="1113513" cy="1861200"/>
          </a:xfrm>
          <a:prstGeom prst="rect">
            <a:avLst/>
          </a:prstGeom>
          <a:solidFill>
            <a:srgbClr val="C00000">
              <a:alpha val="21000"/>
            </a:srgbClr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3CE3542-45AD-9E49-8ECC-6FB8833EC0DE}"/>
              </a:ext>
            </a:extLst>
          </p:cNvPr>
          <p:cNvSpPr txBox="1"/>
          <p:nvPr/>
        </p:nvSpPr>
        <p:spPr>
          <a:xfrm>
            <a:off x="2484809" y="4451181"/>
            <a:ext cx="145777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7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TCP</a:t>
            </a:r>
            <a:r>
              <a:rPr kumimoji="1" lang="zh-CN" altLang="en-US" sz="17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7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slow</a:t>
            </a:r>
            <a:r>
              <a:rPr kumimoji="1" lang="zh-CN" altLang="en-US" sz="17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7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</a:p>
          <a:p>
            <a:pPr algn="ctr"/>
            <a:r>
              <a:rPr kumimoji="1" lang="en-US" altLang="zh-CN" sz="17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4.3</a:t>
            </a:r>
            <a:r>
              <a:rPr kumimoji="1" lang="zh-CN" altLang="en-US" sz="17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7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seconds</a:t>
            </a:r>
            <a:endParaRPr kumimoji="1" lang="zh-CN" altLang="en-US" sz="17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497E06D-365B-FE4B-9987-05B6FDA7D887}"/>
              </a:ext>
            </a:extLst>
          </p:cNvPr>
          <p:cNvSpPr txBox="1"/>
          <p:nvPr/>
        </p:nvSpPr>
        <p:spPr>
          <a:xfrm>
            <a:off x="252000" y="867600"/>
            <a:ext cx="11813770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TCP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slow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accounts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long time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tests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high-speed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networks,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contribute useful bandwidth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samples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F9D7CCB-6455-7747-BF16-963818AC51F6}"/>
              </a:ext>
            </a:extLst>
          </p:cNvPr>
          <p:cNvSpPr txBox="1"/>
          <p:nvPr/>
        </p:nvSpPr>
        <p:spPr>
          <a:xfrm>
            <a:off x="5892995" y="595349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5G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7BDA9DD-A19F-2845-8ADF-F012526B8394}"/>
              </a:ext>
            </a:extLst>
          </p:cNvPr>
          <p:cNvSpPr txBox="1"/>
          <p:nvPr/>
        </p:nvSpPr>
        <p:spPr>
          <a:xfrm>
            <a:off x="9531536" y="5908888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WiFi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88ADCDF-3D2F-0D49-84BF-C2074B027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736" y="3378112"/>
            <a:ext cx="3279048" cy="244869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E2FD32C-DEDD-F74F-8391-8C0F0C22C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85" y="3413700"/>
            <a:ext cx="3279048" cy="2448695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5854B99F-64BD-C940-821A-1F6D4B82E420}"/>
              </a:ext>
            </a:extLst>
          </p:cNvPr>
          <p:cNvSpPr txBox="1"/>
          <p:nvPr/>
        </p:nvSpPr>
        <p:spPr>
          <a:xfrm>
            <a:off x="252000" y="2092567"/>
            <a:ext cx="11813770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technology’s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bandwidth follows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stable</a:t>
            </a:r>
            <a:r>
              <a:rPr kumimoji="1" lang="zh-CN" altLang="en-US" sz="2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multi-modal Gaussian distribution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(GMM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28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B639EBFC-A802-3C45-85FC-93490ABBC60E}"/>
              </a:ext>
            </a:extLst>
          </p:cNvPr>
          <p:cNvSpPr/>
          <p:nvPr/>
        </p:nvSpPr>
        <p:spPr>
          <a:xfrm>
            <a:off x="211730" y="137983"/>
            <a:ext cx="129708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Bandwidth probing with statistical guidance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C1A9947-46C3-974A-B575-7F0B1A5944EC}"/>
              </a:ext>
            </a:extLst>
          </p:cNvPr>
          <p:cNvSpPr txBox="1"/>
          <p:nvPr/>
        </p:nvSpPr>
        <p:spPr>
          <a:xfrm>
            <a:off x="840678" y="3186280"/>
            <a:ext cx="11622992" cy="2056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kumimoji="1"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Key</a:t>
            </a:r>
            <a:r>
              <a:rPr kumimoji="1" lang="zh-CN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idea: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kumimoji="1" lang="zh-CN" altLang="en-US" sz="2800" b="1" dirty="0">
                <a:solidFill>
                  <a:srgbClr val="3A7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1" lang="zh-CN" altLang="en-US" sz="2800" b="1" dirty="0">
                <a:solidFill>
                  <a:srgbClr val="3A7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probable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r>
              <a:rPr kumimoji="1" lang="zh-CN" altLang="en-US" sz="2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GMM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kumimoji="1" lang="zh-CN" altLang="en-US" sz="2800" dirty="0">
                <a:solidFill>
                  <a:srgbClr val="3A7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Fine-tune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probing rate</a:t>
            </a:r>
            <a:r>
              <a:rPr kumimoji="1" lang="en-US" altLang="zh-CN" sz="2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client feedback</a:t>
            </a:r>
            <a:endParaRPr kumimoji="1" lang="en-US" altLang="zh-C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55BBB3-5CE9-8F4D-B9E0-4B04DABEB4D7}"/>
              </a:ext>
            </a:extLst>
          </p:cNvPr>
          <p:cNvSpPr txBox="1"/>
          <p:nvPr/>
        </p:nvSpPr>
        <p:spPr>
          <a:xfrm>
            <a:off x="627788" y="1674129"/>
            <a:ext cx="4670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Lengthy, expensive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calibration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initial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probing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5FAE65B3-2FBF-0644-9614-D400961D0F53}"/>
              </a:ext>
            </a:extLst>
          </p:cNvPr>
          <p:cNvSpPr/>
          <p:nvPr/>
        </p:nvSpPr>
        <p:spPr bwMode="auto">
          <a:xfrm>
            <a:off x="686432" y="1674128"/>
            <a:ext cx="4553427" cy="954107"/>
          </a:xfrm>
          <a:prstGeom prst="roundRect">
            <a:avLst>
              <a:gd name="adj" fmla="val 9714"/>
            </a:avLst>
          </a:prstGeom>
          <a:noFill/>
          <a:ln w="44450" algn="ctr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E4EE615-08D8-0D46-952E-A4DC68911A45}"/>
              </a:ext>
            </a:extLst>
          </p:cNvPr>
          <p:cNvSpPr txBox="1"/>
          <p:nvPr/>
        </p:nvSpPr>
        <p:spPr>
          <a:xfrm>
            <a:off x="6921975" y="1674128"/>
            <a:ext cx="4266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Swift,</a:t>
            </a:r>
            <a:r>
              <a:rPr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precise</a:t>
            </a:r>
            <a:r>
              <a:rPr lang="zh-CN" altLang="en-US" sz="2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probing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guided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GMM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C274AD33-201A-9248-9D71-679506599CA8}"/>
              </a:ext>
            </a:extLst>
          </p:cNvPr>
          <p:cNvSpPr/>
          <p:nvPr/>
        </p:nvSpPr>
        <p:spPr bwMode="auto">
          <a:xfrm>
            <a:off x="6887511" y="1674128"/>
            <a:ext cx="4301369" cy="954107"/>
          </a:xfrm>
          <a:prstGeom prst="roundRect">
            <a:avLst>
              <a:gd name="adj" fmla="val 9714"/>
            </a:avLst>
          </a:prstGeom>
          <a:noFill/>
          <a:ln w="44450" algn="ctr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rgbClr val="3A7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331AB5D3-F320-2146-B7EC-8E2B46953D07}"/>
              </a:ext>
            </a:extLst>
          </p:cNvPr>
          <p:cNvCxnSpPr>
            <a:cxnSpLocks/>
          </p:cNvCxnSpPr>
          <p:nvPr/>
        </p:nvCxnSpPr>
        <p:spPr bwMode="auto">
          <a:xfrm flipH="1">
            <a:off x="5262465" y="2155272"/>
            <a:ext cx="1625046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gradFill flip="none" rotWithShape="1">
              <a:gsLst>
                <a:gs pos="0">
                  <a:srgbClr val="C00000"/>
                </a:gs>
                <a:gs pos="0">
                  <a:srgbClr val="C00000"/>
                </a:gs>
                <a:gs pos="100000">
                  <a:srgbClr val="3A7FFF"/>
                </a:gs>
                <a:gs pos="100000">
                  <a:srgbClr val="3A7FFF"/>
                </a:gs>
              </a:gsLst>
              <a:lin ang="10800000" scaled="1"/>
              <a:tileRect/>
            </a:gradFill>
            <a:prstDash val="solid"/>
            <a:round/>
            <a:headEnd type="stealth" w="lg" len="lg"/>
            <a:tailEnd type="none" w="lg" len="lg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27581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701B244-3E51-E3F8-0384-FB4CF7A887AA}"/>
              </a:ext>
            </a:extLst>
          </p:cNvPr>
          <p:cNvSpPr/>
          <p:nvPr/>
        </p:nvSpPr>
        <p:spPr>
          <a:xfrm>
            <a:off x="253619" y="160338"/>
            <a:ext cx="116161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Mobile bandwidth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is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under-delivered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in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practice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 </a:t>
            </a:r>
            <a:endParaRPr lang="en-US" altLang="zh-CN" sz="4400" b="1" dirty="0">
              <a:latin typeface="Calibri" panose="020F0502020204030204" pitchFamily="34" charset="0"/>
              <a:ea typeface="Microsoft YaHei" charset="0"/>
              <a:cs typeface="Calibri" panose="020F0502020204030204" pitchFamily="34" charset="0"/>
            </a:endParaRPr>
          </a:p>
        </p:txBody>
      </p:sp>
      <p:sp>
        <p:nvSpPr>
          <p:cNvPr id="35" name="箭头: 右 1">
            <a:extLst>
              <a:ext uri="{FF2B5EF4-FFF2-40B4-BE49-F238E27FC236}">
                <a16:creationId xmlns:a16="http://schemas.microsoft.com/office/drawing/2014/main" id="{DC5EAAB1-FADC-1C44-96F6-7FFFFFB43746}"/>
              </a:ext>
            </a:extLst>
          </p:cNvPr>
          <p:cNvSpPr/>
          <p:nvPr/>
        </p:nvSpPr>
        <p:spPr bwMode="auto">
          <a:xfrm>
            <a:off x="253621" y="3968106"/>
            <a:ext cx="10902060" cy="468620"/>
          </a:xfrm>
          <a:prstGeom prst="rightArrow">
            <a:avLst>
              <a:gd name="adj1" fmla="val 38292"/>
              <a:gd name="adj2" fmla="val 119991"/>
            </a:avLst>
          </a:prstGeom>
          <a:gradFill flip="none" rotWithShape="1">
            <a:gsLst>
              <a:gs pos="0">
                <a:schemeClr val="tx2"/>
              </a:gs>
              <a:gs pos="56000">
                <a:srgbClr val="942092">
                  <a:alpha val="50000"/>
                </a:srgbClr>
              </a:gs>
              <a:gs pos="100000">
                <a:srgbClr val="942092"/>
              </a:gs>
            </a:gsLst>
            <a:lin ang="0" scaled="1"/>
            <a:tileRect/>
          </a:gradFill>
          <a:ln w="9525" cap="flat" cmpd="sng" algn="ctr">
            <a:solidFill>
              <a:srgbClr val="94209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964095"/>
              </a:solidFill>
              <a:effectLst/>
              <a:latin typeface="华文行楷" pitchFamily="2" charset="-122"/>
              <a:ea typeface="宋体" pitchFamily="2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35B9472-1E47-F74C-8EEA-30D3D9EB7FF6}"/>
              </a:ext>
            </a:extLst>
          </p:cNvPr>
          <p:cNvSpPr txBox="1"/>
          <p:nvPr/>
        </p:nvSpPr>
        <p:spPr>
          <a:xfrm>
            <a:off x="10418400" y="4342106"/>
            <a:ext cx="17491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800" i="1" dirty="0">
                <a:solidFill>
                  <a:srgbClr val="9420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</a:p>
          <a:p>
            <a:pPr algn="ctr"/>
            <a:r>
              <a:rPr kumimoji="1" lang="en-US" altLang="zh-CN" sz="2800" i="1" dirty="0">
                <a:solidFill>
                  <a:srgbClr val="9420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endParaRPr kumimoji="1" lang="zh-CN" altLang="en-US" sz="2800" i="1" dirty="0">
              <a:solidFill>
                <a:srgbClr val="94209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直接连接符 106">
            <a:extLst>
              <a:ext uri="{FF2B5EF4-FFF2-40B4-BE49-F238E27FC236}">
                <a16:creationId xmlns:a16="http://schemas.microsoft.com/office/drawing/2014/main" id="{EC4DDA01-5648-8345-8EAD-B4B53D0E9994}"/>
              </a:ext>
            </a:extLst>
          </p:cNvPr>
          <p:cNvCxnSpPr>
            <a:cxnSpLocks/>
            <a:stCxn id="45" idx="4"/>
            <a:endCxn id="43" idx="0"/>
          </p:cNvCxnSpPr>
          <p:nvPr/>
        </p:nvCxnSpPr>
        <p:spPr>
          <a:xfrm>
            <a:off x="10025033" y="3852188"/>
            <a:ext cx="0" cy="284184"/>
          </a:xfrm>
          <a:prstGeom prst="line">
            <a:avLst/>
          </a:prstGeom>
          <a:ln w="254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D13B6FC5-1D34-F44F-954B-0208707068EB}"/>
              </a:ext>
            </a:extLst>
          </p:cNvPr>
          <p:cNvSpPr txBox="1"/>
          <p:nvPr/>
        </p:nvSpPr>
        <p:spPr>
          <a:xfrm>
            <a:off x="8909151" y="2789395"/>
            <a:ext cx="22488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5G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up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to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1" dirty="0">
                <a:solidFill>
                  <a:srgbClr val="0033CC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</a:t>
            </a:r>
            <a:r>
              <a:rPr lang="zh-CN" altLang="en-US" sz="2800" i="1" dirty="0">
                <a:solidFill>
                  <a:srgbClr val="0033CC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Gbps</a:t>
            </a:r>
            <a:endParaRPr kumimoji="0" lang="zh-CN" altLang="en-US" sz="2800" i="1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26779BFE-C991-A84A-9A2F-2E8AABAF1215}"/>
              </a:ext>
            </a:extLst>
          </p:cNvPr>
          <p:cNvSpPr/>
          <p:nvPr/>
        </p:nvSpPr>
        <p:spPr>
          <a:xfrm>
            <a:off x="9953033" y="4136372"/>
            <a:ext cx="144000" cy="144000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A7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96F8B73E-5DC0-924B-9D90-8E886A008B25}"/>
              </a:ext>
            </a:extLst>
          </p:cNvPr>
          <p:cNvSpPr/>
          <p:nvPr/>
        </p:nvSpPr>
        <p:spPr>
          <a:xfrm>
            <a:off x="9953033" y="3708188"/>
            <a:ext cx="144000" cy="144000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A7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7D2D1B3-7E35-1945-87E9-D08BD1DE7058}"/>
              </a:ext>
            </a:extLst>
          </p:cNvPr>
          <p:cNvSpPr txBox="1"/>
          <p:nvPr/>
        </p:nvSpPr>
        <p:spPr>
          <a:xfrm>
            <a:off x="7922315" y="4938917"/>
            <a:ext cx="1933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kumimoji="1" lang="zh-CN" altLang="en-US" sz="36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theory</a:t>
            </a:r>
            <a:endParaRPr kumimoji="1" lang="zh-CN" altLang="en-US" sz="36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DD3DB3D1-CEAD-3F41-AD7B-779428A239C6}"/>
              </a:ext>
            </a:extLst>
          </p:cNvPr>
          <p:cNvSpPr txBox="1"/>
          <p:nvPr/>
        </p:nvSpPr>
        <p:spPr>
          <a:xfrm>
            <a:off x="6266982" y="2787601"/>
            <a:ext cx="23450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33CC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WiFi</a:t>
            </a:r>
            <a:r>
              <a:rPr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6E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up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to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1" dirty="0">
                <a:solidFill>
                  <a:srgbClr val="0033CC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9.6</a:t>
            </a:r>
            <a:r>
              <a:rPr lang="zh-CN" altLang="en-US" sz="2800" i="1" dirty="0">
                <a:solidFill>
                  <a:srgbClr val="0033CC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Gbps</a:t>
            </a:r>
            <a:endParaRPr kumimoji="0" lang="zh-CN" altLang="en-US" sz="2800" i="1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48" name="直接连接符 106">
            <a:extLst>
              <a:ext uri="{FF2B5EF4-FFF2-40B4-BE49-F238E27FC236}">
                <a16:creationId xmlns:a16="http://schemas.microsoft.com/office/drawing/2014/main" id="{E018D661-1881-CB45-A102-00EB242AA3E6}"/>
              </a:ext>
            </a:extLst>
          </p:cNvPr>
          <p:cNvCxnSpPr>
            <a:cxnSpLocks/>
            <a:stCxn id="50" idx="4"/>
            <a:endCxn id="49" idx="0"/>
          </p:cNvCxnSpPr>
          <p:nvPr/>
        </p:nvCxnSpPr>
        <p:spPr>
          <a:xfrm>
            <a:off x="7460320" y="3852188"/>
            <a:ext cx="0" cy="284184"/>
          </a:xfrm>
          <a:prstGeom prst="line">
            <a:avLst/>
          </a:prstGeom>
          <a:ln w="254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椭圆 48">
            <a:extLst>
              <a:ext uri="{FF2B5EF4-FFF2-40B4-BE49-F238E27FC236}">
                <a16:creationId xmlns:a16="http://schemas.microsoft.com/office/drawing/2014/main" id="{1E3ECB48-2F79-E844-A8A6-E445C3418A34}"/>
              </a:ext>
            </a:extLst>
          </p:cNvPr>
          <p:cNvSpPr/>
          <p:nvPr/>
        </p:nvSpPr>
        <p:spPr>
          <a:xfrm>
            <a:off x="7388320" y="4136372"/>
            <a:ext cx="144000" cy="144000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A7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A2C4009F-370F-574F-87D8-972586B65F1A}"/>
              </a:ext>
            </a:extLst>
          </p:cNvPr>
          <p:cNvSpPr/>
          <p:nvPr/>
        </p:nvSpPr>
        <p:spPr>
          <a:xfrm>
            <a:off x="7388320" y="3708188"/>
            <a:ext cx="144000" cy="144000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3A7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AE47F39B-7136-3B49-BA3A-86A55B6D8AA8}"/>
              </a:ext>
            </a:extLst>
          </p:cNvPr>
          <p:cNvGrpSpPr/>
          <p:nvPr/>
        </p:nvGrpSpPr>
        <p:grpSpPr>
          <a:xfrm>
            <a:off x="620925" y="2754081"/>
            <a:ext cx="5646057" cy="2831168"/>
            <a:chOff x="620925" y="2694891"/>
            <a:chExt cx="5646057" cy="2831168"/>
          </a:xfrm>
        </p:grpSpPr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343A205E-7C8D-9944-A182-D9CD50C349D0}"/>
                </a:ext>
              </a:extLst>
            </p:cNvPr>
            <p:cNvSpPr/>
            <p:nvPr/>
          </p:nvSpPr>
          <p:spPr bwMode="auto">
            <a:xfrm>
              <a:off x="5017477" y="3792998"/>
              <a:ext cx="1249505" cy="808067"/>
            </a:xfrm>
            <a:prstGeom prst="rect">
              <a:avLst/>
            </a:prstGeom>
            <a:solidFill>
              <a:schemeClr val="bg1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lIns="91446" tIns="91446" rIns="91446" bIns="91446" rtlCol="0" anchor="ctr"/>
            <a:lstStyle/>
            <a:p>
              <a:pPr algn="ctr"/>
              <a:endParaRPr kumimoji="1"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C2BE1D1C-55CF-4648-9029-0C9404EB78D2}"/>
                </a:ext>
              </a:extLst>
            </p:cNvPr>
            <p:cNvGrpSpPr/>
            <p:nvPr/>
          </p:nvGrpSpPr>
          <p:grpSpPr>
            <a:xfrm>
              <a:off x="620925" y="2694891"/>
              <a:ext cx="5380820" cy="2831168"/>
              <a:chOff x="620925" y="2694891"/>
              <a:chExt cx="5380820" cy="2831168"/>
            </a:xfrm>
          </p:grpSpPr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97DE20BA-2466-134D-BA20-080D979E698F}"/>
                  </a:ext>
                </a:extLst>
              </p:cNvPr>
              <p:cNvSpPr txBox="1"/>
              <p:nvPr/>
            </p:nvSpPr>
            <p:spPr>
              <a:xfrm>
                <a:off x="1044424" y="4879728"/>
                <a:ext cx="218470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36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</a:t>
                </a:r>
                <a:r>
                  <a:rPr kumimoji="1" lang="zh-CN" altLang="en-US" sz="36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6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practice</a:t>
                </a:r>
                <a:endParaRPr kumimoji="1" lang="zh-CN" altLang="en-US" sz="3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61" name="直接连接符 106">
                <a:extLst>
                  <a:ext uri="{FF2B5EF4-FFF2-40B4-BE49-F238E27FC236}">
                    <a16:creationId xmlns:a16="http://schemas.microsoft.com/office/drawing/2014/main" id="{B0492237-6EF3-9549-B264-C9BD1E3B6DF6}"/>
                  </a:ext>
                </a:extLst>
              </p:cNvPr>
              <p:cNvCxnSpPr>
                <a:cxnSpLocks/>
                <a:stCxn id="63" idx="4"/>
                <a:endCxn id="62" idx="0"/>
              </p:cNvCxnSpPr>
              <p:nvPr/>
            </p:nvCxnSpPr>
            <p:spPr>
              <a:xfrm>
                <a:off x="1293716" y="3792998"/>
                <a:ext cx="0" cy="284184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730914E6-2FFF-5B45-BC39-B186A4B3DC53}"/>
                  </a:ext>
                </a:extLst>
              </p:cNvPr>
              <p:cNvSpPr/>
              <p:nvPr/>
            </p:nvSpPr>
            <p:spPr>
              <a:xfrm>
                <a:off x="1221716" y="4077182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A7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A4808DA3-F479-214B-B419-F1B07DBEC478}"/>
                  </a:ext>
                </a:extLst>
              </p:cNvPr>
              <p:cNvSpPr/>
              <p:nvPr/>
            </p:nvSpPr>
            <p:spPr>
              <a:xfrm>
                <a:off x="1221716" y="3648998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A7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itchFamily="18" charset="0"/>
                </a:endParaRPr>
              </a:p>
            </p:txBody>
          </p:sp>
          <p:cxnSp>
            <p:nvCxnSpPr>
              <p:cNvPr id="64" name="直接连接符 106">
                <a:extLst>
                  <a:ext uri="{FF2B5EF4-FFF2-40B4-BE49-F238E27FC236}">
                    <a16:creationId xmlns:a16="http://schemas.microsoft.com/office/drawing/2014/main" id="{FFBB75BF-7893-E549-84CB-8F27089BBEA6}"/>
                  </a:ext>
                </a:extLst>
              </p:cNvPr>
              <p:cNvCxnSpPr>
                <a:cxnSpLocks/>
                <a:stCxn id="66" idx="4"/>
                <a:endCxn id="65" idx="0"/>
              </p:cNvCxnSpPr>
              <p:nvPr/>
            </p:nvCxnSpPr>
            <p:spPr>
              <a:xfrm>
                <a:off x="3923268" y="3792998"/>
                <a:ext cx="0" cy="284184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F9530123-677A-4A43-9E74-3C02964CC06B}"/>
                  </a:ext>
                </a:extLst>
              </p:cNvPr>
              <p:cNvSpPr/>
              <p:nvPr/>
            </p:nvSpPr>
            <p:spPr>
              <a:xfrm>
                <a:off x="3851268" y="4077182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A7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29EED691-A8B1-614D-A810-DB4D3542EDFC}"/>
                  </a:ext>
                </a:extLst>
              </p:cNvPr>
              <p:cNvSpPr/>
              <p:nvPr/>
            </p:nvSpPr>
            <p:spPr>
              <a:xfrm>
                <a:off x="3851268" y="3648998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A7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921EF7C8-2DDD-5D41-90AB-2454ADC177AE}"/>
                  </a:ext>
                </a:extLst>
              </p:cNvPr>
              <p:cNvSpPr txBox="1"/>
              <p:nvPr/>
            </p:nvSpPr>
            <p:spPr>
              <a:xfrm>
                <a:off x="620925" y="2694891"/>
                <a:ext cx="171059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WiFi</a:t>
                </a:r>
                <a:endParaRPr lang="en-US" altLang="zh-CN" sz="2800" b="1" dirty="0">
                  <a:solidFill>
                    <a:srgbClr val="C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137</a:t>
                </a:r>
                <a:r>
                  <a:rPr kumimoji="0" lang="zh-CN" altLang="en-US" sz="280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280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Mbps</a:t>
                </a:r>
                <a:r>
                  <a:rPr kumimoji="0" lang="zh-CN" altLang="en-US" sz="280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41DB637B-FD73-5349-955C-F273DB8EEB71}"/>
                  </a:ext>
                </a:extLst>
              </p:cNvPr>
              <p:cNvSpPr txBox="1"/>
              <p:nvPr/>
            </p:nvSpPr>
            <p:spPr>
              <a:xfrm>
                <a:off x="3067970" y="2748057"/>
                <a:ext cx="171059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5G</a:t>
                </a:r>
                <a:endParaRPr lang="en-US" altLang="zh-CN" sz="2800" b="1" dirty="0">
                  <a:solidFill>
                    <a:srgbClr val="C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305</a:t>
                </a:r>
                <a:r>
                  <a:rPr kumimoji="0" lang="zh-CN" altLang="en-US" sz="280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280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Mbps</a:t>
                </a:r>
                <a:r>
                  <a:rPr kumimoji="0" lang="zh-CN" altLang="en-US" sz="280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</a:p>
            </p:txBody>
          </p:sp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2E86B29D-393A-9840-9E56-5A023E8AD46E}"/>
                  </a:ext>
                </a:extLst>
              </p:cNvPr>
              <p:cNvSpPr txBox="1"/>
              <p:nvPr/>
            </p:nvSpPr>
            <p:spPr>
              <a:xfrm>
                <a:off x="5339384" y="3511105"/>
                <a:ext cx="66236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5400" dirty="0">
                    <a:solidFill>
                      <a:srgbClr val="94209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kumimoji="1" lang="zh-CN" altLang="en-US" sz="5400" dirty="0">
                  <a:solidFill>
                    <a:srgbClr val="94209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cxnSp>
        <p:nvCxnSpPr>
          <p:cNvPr id="70" name="直线箭头连接符 69">
            <a:extLst>
              <a:ext uri="{FF2B5EF4-FFF2-40B4-BE49-F238E27FC236}">
                <a16:creationId xmlns:a16="http://schemas.microsoft.com/office/drawing/2014/main" id="{66F95581-A96E-6747-B74B-0D8751C16851}"/>
              </a:ext>
            </a:extLst>
          </p:cNvPr>
          <p:cNvCxnSpPr>
            <a:cxnSpLocks/>
          </p:cNvCxnSpPr>
          <p:nvPr/>
        </p:nvCxnSpPr>
        <p:spPr bwMode="auto">
          <a:xfrm flipH="1">
            <a:off x="3568389" y="5284502"/>
            <a:ext cx="3886838" cy="0"/>
          </a:xfrm>
          <a:prstGeom prst="straightConnector1">
            <a:avLst/>
          </a:prstGeom>
          <a:solidFill>
            <a:schemeClr val="accent1"/>
          </a:solidFill>
          <a:ln w="254000" cap="flat" cmpd="sng" algn="ctr">
            <a:gradFill flip="none" rotWithShape="1">
              <a:gsLst>
                <a:gs pos="0">
                  <a:srgbClr val="C00000"/>
                </a:gs>
                <a:gs pos="33000">
                  <a:srgbClr val="C00000"/>
                </a:gs>
                <a:gs pos="100000">
                  <a:srgbClr val="0033CC"/>
                </a:gs>
                <a:gs pos="82000">
                  <a:srgbClr val="0033CC"/>
                </a:gs>
              </a:gsLst>
              <a:lin ang="10800000" scaled="1"/>
              <a:tileRect/>
            </a:gradFill>
            <a:prstDash val="solid"/>
            <a:round/>
            <a:headEnd type="none" w="lg" len="lg"/>
            <a:tailEnd type="stealth" w="med" len="med"/>
          </a:ln>
          <a:effectLst/>
        </p:spPr>
      </p:cxnSp>
      <p:sp>
        <p:nvSpPr>
          <p:cNvPr id="73" name="文本框 72">
            <a:extLst>
              <a:ext uri="{FF2B5EF4-FFF2-40B4-BE49-F238E27FC236}">
                <a16:creationId xmlns:a16="http://schemas.microsoft.com/office/drawing/2014/main" id="{BBAB01FB-7180-0145-B771-DBC758D7758F}"/>
              </a:ext>
            </a:extLst>
          </p:cNvPr>
          <p:cNvSpPr txBox="1"/>
          <p:nvPr/>
        </p:nvSpPr>
        <p:spPr>
          <a:xfrm>
            <a:off x="4420653" y="4556459"/>
            <a:ext cx="288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under-delivered</a:t>
            </a:r>
            <a:endParaRPr kumimoji="1" lang="zh-CN" altLang="en-US" sz="3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26B1833-9F8B-1346-A985-DFD99ACDCDD1}"/>
              </a:ext>
            </a:extLst>
          </p:cNvPr>
          <p:cNvSpPr txBox="1"/>
          <p:nvPr/>
        </p:nvSpPr>
        <p:spPr>
          <a:xfrm>
            <a:off x="253619" y="972519"/>
            <a:ext cx="11913876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reports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reveal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median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5G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WiFi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bandwidths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significantly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theoretical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limits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902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id="{60779C02-020B-7341-9BA4-16DE08FBC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40" y="3107182"/>
            <a:ext cx="3626822" cy="270840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639EBFC-A802-3C45-85FC-93490ABBC60E}"/>
              </a:ext>
            </a:extLst>
          </p:cNvPr>
          <p:cNvSpPr/>
          <p:nvPr/>
        </p:nvSpPr>
        <p:spPr>
          <a:xfrm>
            <a:off x="211730" y="137983"/>
            <a:ext cx="129708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An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example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of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a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5G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bandwidth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test</a:t>
            </a:r>
          </a:p>
        </p:txBody>
      </p: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EEB8D787-8DCD-3946-9895-2ED167658931}"/>
              </a:ext>
            </a:extLst>
          </p:cNvPr>
          <p:cNvCxnSpPr>
            <a:cxnSpLocks/>
          </p:cNvCxnSpPr>
          <p:nvPr/>
        </p:nvCxnSpPr>
        <p:spPr bwMode="auto">
          <a:xfrm>
            <a:off x="3274033" y="3259236"/>
            <a:ext cx="0" cy="198270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33CC">
                <a:alpha val="72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02D120F0-051D-9549-8D41-20C5D0C3851E}"/>
              </a:ext>
            </a:extLst>
          </p:cNvPr>
          <p:cNvCxnSpPr>
            <a:cxnSpLocks/>
          </p:cNvCxnSpPr>
          <p:nvPr/>
        </p:nvCxnSpPr>
        <p:spPr bwMode="auto">
          <a:xfrm>
            <a:off x="2317086" y="3259236"/>
            <a:ext cx="0" cy="198270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33CC">
                <a:alpha val="72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AFA29429-F7A9-B948-B69F-228A273452B7}"/>
              </a:ext>
            </a:extLst>
          </p:cNvPr>
          <p:cNvCxnSpPr>
            <a:cxnSpLocks/>
          </p:cNvCxnSpPr>
          <p:nvPr/>
        </p:nvCxnSpPr>
        <p:spPr bwMode="auto">
          <a:xfrm>
            <a:off x="1776617" y="3250379"/>
            <a:ext cx="0" cy="198270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33CC">
                <a:alpha val="72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05BE24B1-C788-7F4F-81BE-7E5183977C9D}"/>
              </a:ext>
            </a:extLst>
          </p:cNvPr>
          <p:cNvCxnSpPr>
            <a:cxnSpLocks/>
          </p:cNvCxnSpPr>
          <p:nvPr/>
        </p:nvCxnSpPr>
        <p:spPr bwMode="auto">
          <a:xfrm>
            <a:off x="1318808" y="3259236"/>
            <a:ext cx="0" cy="198270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33CC">
                <a:alpha val="72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56594160-6E5A-D645-A45C-4490AFD5B223}"/>
              </a:ext>
            </a:extLst>
          </p:cNvPr>
          <p:cNvSpPr txBox="1"/>
          <p:nvPr/>
        </p:nvSpPr>
        <p:spPr>
          <a:xfrm>
            <a:off x="454696" y="1925885"/>
            <a:ext cx="3713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b="1" i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“Modal”</a:t>
            </a:r>
            <a:r>
              <a:rPr kumimoji="1" lang="zh-CN" altLang="en-US" sz="2400" b="1" i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i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bandwidths</a:t>
            </a:r>
            <a:r>
              <a:rPr kumimoji="1" lang="zh-CN" altLang="en-US" sz="2400" b="1" i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i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kumimoji="1" lang="zh-CN" altLang="en-US" sz="2400" b="1" i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i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5G</a:t>
            </a:r>
          </a:p>
          <a:p>
            <a:pPr algn="ctr"/>
            <a:r>
              <a:rPr kumimoji="1"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rPr>
              <a:t>[172,</a:t>
            </a:r>
            <a:r>
              <a:rPr kumimoji="1" lang="zh-CN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rPr>
              <a:t>289,</a:t>
            </a:r>
            <a:r>
              <a:rPr kumimoji="1" lang="zh-CN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rPr>
              <a:t>485,</a:t>
            </a:r>
            <a:r>
              <a:rPr kumimoji="1" lang="zh-CN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rPr>
              <a:t>806]</a:t>
            </a:r>
            <a:r>
              <a:rPr kumimoji="1" lang="zh-CN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rPr>
              <a:t>Mbps</a:t>
            </a:r>
            <a:endParaRPr kumimoji="1" lang="zh-CN" alt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7B62EB7-0123-2A4E-B887-782471D20AC8}"/>
              </a:ext>
            </a:extLst>
          </p:cNvPr>
          <p:cNvGrpSpPr/>
          <p:nvPr/>
        </p:nvGrpSpPr>
        <p:grpSpPr>
          <a:xfrm>
            <a:off x="4963418" y="1123715"/>
            <a:ext cx="5628625" cy="5575259"/>
            <a:chOff x="4963418" y="1123715"/>
            <a:chExt cx="5628625" cy="5575259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29D3346C-8F86-7E47-9A6A-8E0CFA597DAD}"/>
                </a:ext>
              </a:extLst>
            </p:cNvPr>
            <p:cNvGrpSpPr/>
            <p:nvPr/>
          </p:nvGrpSpPr>
          <p:grpSpPr>
            <a:xfrm>
              <a:off x="4963418" y="1123716"/>
              <a:ext cx="1752741" cy="540424"/>
              <a:chOff x="5166608" y="1123716"/>
              <a:chExt cx="1752741" cy="540424"/>
            </a:xfrm>
          </p:grpSpPr>
          <p:sp>
            <p:nvSpPr>
              <p:cNvPr id="24" name="圆角矩形 23">
                <a:extLst>
                  <a:ext uri="{FF2B5EF4-FFF2-40B4-BE49-F238E27FC236}">
                    <a16:creationId xmlns:a16="http://schemas.microsoft.com/office/drawing/2014/main" id="{02289D73-2CFC-7F4E-B77A-A8E66ABD9F0C}"/>
                  </a:ext>
                </a:extLst>
              </p:cNvPr>
              <p:cNvSpPr/>
              <p:nvPr/>
            </p:nvSpPr>
            <p:spPr bwMode="auto">
              <a:xfrm>
                <a:off x="5166608" y="1123716"/>
                <a:ext cx="1752741" cy="540424"/>
              </a:xfrm>
              <a:prstGeom prst="roundRect">
                <a:avLst>
                  <a:gd name="adj" fmla="val 9714"/>
                </a:avLst>
              </a:prstGeom>
              <a:noFill/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lIns="91446" tIns="91446" rIns="91446" bIns="91446" rtlCol="0" anchor="ctr"/>
              <a:lstStyle/>
              <a:p>
                <a:pPr algn="ctr"/>
                <a:endParaRPr kumimoji="1" lang="zh-CN" altLang="en-US" sz="2800" dirty="0">
                  <a:solidFill>
                    <a:srgbClr val="3A7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2" charset="-122"/>
                  <a:ea typeface="黑体" pitchFamily="2" charset="-122"/>
                </a:endParaRP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BAD10835-5FC4-D241-92AB-8BAC05A7AEB6}"/>
                  </a:ext>
                </a:extLst>
              </p:cNvPr>
              <p:cNvSpPr txBox="1"/>
              <p:nvPr/>
            </p:nvSpPr>
            <p:spPr>
              <a:xfrm>
                <a:off x="5222364" y="1157687"/>
                <a:ext cx="16472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Test</a:t>
                </a:r>
                <a:r>
                  <a:rPr kumimoji="1" lang="zh-CN" alt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servers</a:t>
                </a:r>
                <a:endParaRPr kumimoji="1"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B7503EB5-FCEB-E549-A727-1583EDF072FD}"/>
                </a:ext>
              </a:extLst>
            </p:cNvPr>
            <p:cNvGrpSpPr/>
            <p:nvPr/>
          </p:nvGrpSpPr>
          <p:grpSpPr>
            <a:xfrm>
              <a:off x="8839302" y="1123715"/>
              <a:ext cx="1752741" cy="540424"/>
              <a:chOff x="5220184" y="1123716"/>
              <a:chExt cx="1752741" cy="540424"/>
            </a:xfrm>
          </p:grpSpPr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EFD7D947-9494-0040-9F15-E4D2E747D98F}"/>
                  </a:ext>
                </a:extLst>
              </p:cNvPr>
              <p:cNvSpPr/>
              <p:nvPr/>
            </p:nvSpPr>
            <p:spPr bwMode="auto">
              <a:xfrm>
                <a:off x="5220184" y="1123716"/>
                <a:ext cx="1752741" cy="540424"/>
              </a:xfrm>
              <a:prstGeom prst="roundRect">
                <a:avLst>
                  <a:gd name="adj" fmla="val 9714"/>
                </a:avLst>
              </a:prstGeom>
              <a:noFill/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lIns="91446" tIns="91446" rIns="91446" bIns="91446" rtlCol="0" anchor="ctr"/>
              <a:lstStyle/>
              <a:p>
                <a:pPr algn="ctr"/>
                <a:endParaRPr kumimoji="1" lang="zh-CN" altLang="en-US" sz="2800" dirty="0">
                  <a:solidFill>
                    <a:srgbClr val="3A7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2" charset="-122"/>
                  <a:ea typeface="黑体" pitchFamily="2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D14F03E7-7A0E-2442-8508-033177056317}"/>
                  </a:ext>
                </a:extLst>
              </p:cNvPr>
              <p:cNvSpPr txBox="1"/>
              <p:nvPr/>
            </p:nvSpPr>
            <p:spPr>
              <a:xfrm>
                <a:off x="5623275" y="1155263"/>
                <a:ext cx="9047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Client</a:t>
                </a:r>
                <a:endParaRPr kumimoji="1"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1" name="直线连接符 30">
              <a:extLst>
                <a:ext uri="{FF2B5EF4-FFF2-40B4-BE49-F238E27FC236}">
                  <a16:creationId xmlns:a16="http://schemas.microsoft.com/office/drawing/2014/main" id="{1D76AF23-6853-7A4E-ACCF-2145C1B2BAE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73148" y="1664139"/>
              <a:ext cx="0" cy="503483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>
                  <a:lumMod val="50000"/>
                  <a:lumOff val="50000"/>
                  <a:alpha val="72000"/>
                </a:schemeClr>
              </a:solidFill>
              <a:prstDash val="dash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33" name="直线连接符 32">
              <a:extLst>
                <a:ext uri="{FF2B5EF4-FFF2-40B4-BE49-F238E27FC236}">
                  <a16:creationId xmlns:a16="http://schemas.microsoft.com/office/drawing/2014/main" id="{17401AB8-C1E0-444E-97E3-1ADEE367C01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77380" y="1664139"/>
              <a:ext cx="0" cy="503483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>
                  <a:lumMod val="50000"/>
                  <a:lumOff val="50000"/>
                  <a:alpha val="72000"/>
                </a:schemeClr>
              </a:solidFill>
              <a:prstDash val="dash"/>
              <a:round/>
              <a:headEnd type="none" w="med" len="med"/>
              <a:tailEnd type="none" w="lg" len="lg"/>
            </a:ln>
            <a:effectLst/>
          </p:spPr>
        </p:cxn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4A79441-633D-9640-98CB-84D270C57D0B}"/>
              </a:ext>
            </a:extLst>
          </p:cNvPr>
          <p:cNvGrpSpPr/>
          <p:nvPr/>
        </p:nvGrpSpPr>
        <p:grpSpPr>
          <a:xfrm>
            <a:off x="4744008" y="1842735"/>
            <a:ext cx="7478691" cy="1209450"/>
            <a:chOff x="4744008" y="1842735"/>
            <a:chExt cx="7478691" cy="120945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05122EA-6F64-224C-B43F-AAE0B67BAC63}"/>
                </a:ext>
              </a:extLst>
            </p:cNvPr>
            <p:cNvGrpSpPr/>
            <p:nvPr/>
          </p:nvGrpSpPr>
          <p:grpSpPr>
            <a:xfrm>
              <a:off x="4744008" y="1842735"/>
              <a:ext cx="5073769" cy="646331"/>
              <a:chOff x="4744008" y="1842735"/>
              <a:chExt cx="5073769" cy="646331"/>
            </a:xfrm>
          </p:grpSpPr>
          <p:cxnSp>
            <p:nvCxnSpPr>
              <p:cNvPr id="35" name="直线箭头连接符 34">
                <a:extLst>
                  <a:ext uri="{FF2B5EF4-FFF2-40B4-BE49-F238E27FC236}">
                    <a16:creationId xmlns:a16="http://schemas.microsoft.com/office/drawing/2014/main" id="{C5D6ACC9-04E6-5343-8B5F-5DE3A2E9387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420000">
                <a:off x="5857777" y="2256910"/>
                <a:ext cx="3960000" cy="0"/>
              </a:xfrm>
              <a:prstGeom prst="straightConnector1">
                <a:avLst/>
              </a:prstGeom>
              <a:solidFill>
                <a:schemeClr val="accent1"/>
              </a:solidFill>
              <a:ln w="36703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98B6B7B-E50F-1E43-ABA3-70D05AC54CCA}"/>
                  </a:ext>
                </a:extLst>
              </p:cNvPr>
              <p:cNvSpPr txBox="1"/>
              <p:nvPr/>
            </p:nvSpPr>
            <p:spPr>
              <a:xfrm>
                <a:off x="4744008" y="1842735"/>
                <a:ext cx="10711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zh-CN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Probing</a:t>
                </a:r>
              </a:p>
              <a:p>
                <a:pPr algn="ctr"/>
                <a:r>
                  <a:rPr kumimoji="1" lang="en-US" altLang="zh-CN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start</a:t>
                </a:r>
                <a:endParaRPr kumimoji="1" lang="zh-CN" altLang="en-US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6788EFAB-7A2B-4E4B-AEF0-5E2229AEC7ED}"/>
                  </a:ext>
                </a:extLst>
              </p:cNvPr>
              <p:cNvSpPr txBox="1"/>
              <p:nvPr/>
            </p:nvSpPr>
            <p:spPr>
              <a:xfrm rot="420000">
                <a:off x="6487408" y="1845839"/>
                <a:ext cx="29706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Probing</a:t>
                </a:r>
                <a:r>
                  <a:rPr kumimoji="1" lang="zh-CN" altLang="en-US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kumimoji="1" lang="en-US" altLang="zh-CN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rate:</a:t>
                </a:r>
                <a:r>
                  <a:rPr kumimoji="1" lang="zh-CN" altLang="en-US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kumimoji="1" lang="en-US" altLang="zh-CN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289</a:t>
                </a:r>
                <a:r>
                  <a:rPr kumimoji="1" lang="zh-CN" altLang="en-US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kumimoji="1" lang="en-US" altLang="zh-CN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Mbps</a:t>
                </a:r>
                <a:endParaRPr kumimoji="1" lang="zh-CN" altLang="en-US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</p:grp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C78798D9-A9E6-8E48-BE25-8C7DC6DC3944}"/>
                </a:ext>
              </a:extLst>
            </p:cNvPr>
            <p:cNvSpPr txBox="1"/>
            <p:nvPr/>
          </p:nvSpPr>
          <p:spPr>
            <a:xfrm>
              <a:off x="9745910" y="2405854"/>
              <a:ext cx="24767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Collecting</a:t>
              </a:r>
            </a:p>
            <a:p>
              <a:pPr algn="ctr"/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bandwidth</a:t>
              </a:r>
              <a:r>
                <a:rPr kumimoji="1" lang="zh-CN" altLang="en-US" dirty="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samples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725553D4-91C2-C84F-9578-AC93093A5DD0}"/>
              </a:ext>
            </a:extLst>
          </p:cNvPr>
          <p:cNvGrpSpPr/>
          <p:nvPr/>
        </p:nvGrpSpPr>
        <p:grpSpPr>
          <a:xfrm>
            <a:off x="5841909" y="2811622"/>
            <a:ext cx="3960000" cy="419497"/>
            <a:chOff x="5841909" y="2811622"/>
            <a:chExt cx="3960000" cy="419497"/>
          </a:xfrm>
        </p:grpSpPr>
        <p:cxnSp>
          <p:nvCxnSpPr>
            <p:cNvPr id="45" name="直线箭头连接符 44">
              <a:extLst>
                <a:ext uri="{FF2B5EF4-FFF2-40B4-BE49-F238E27FC236}">
                  <a16:creationId xmlns:a16="http://schemas.microsoft.com/office/drawing/2014/main" id="{6E73A5B3-A428-794A-A5D5-89F7717E8EF8}"/>
                </a:ext>
              </a:extLst>
            </p:cNvPr>
            <p:cNvCxnSpPr>
              <a:cxnSpLocks/>
            </p:cNvCxnSpPr>
            <p:nvPr/>
          </p:nvCxnSpPr>
          <p:spPr bwMode="auto">
            <a:xfrm rot="10380000">
              <a:off x="5841909" y="3231119"/>
              <a:ext cx="39600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76249048-6E46-7A42-8CAF-4EEA2B6F7B25}"/>
                </a:ext>
              </a:extLst>
            </p:cNvPr>
            <p:cNvSpPr txBox="1"/>
            <p:nvPr/>
          </p:nvSpPr>
          <p:spPr>
            <a:xfrm rot="21180000">
              <a:off x="6099162" y="2811622"/>
              <a:ext cx="3477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Bandwidth</a:t>
              </a:r>
              <a:r>
                <a:rPr kumimoji="1" lang="zh-CN" altLang="en-US" dirty="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reaches</a:t>
              </a:r>
              <a:r>
                <a:rPr kumimoji="1" lang="zh-CN" altLang="en-US" dirty="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289</a:t>
              </a:r>
              <a:r>
                <a:rPr kumimoji="1" lang="zh-CN" altLang="en-US" dirty="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Mbps</a:t>
              </a:r>
              <a:endPara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755E1E95-D968-874F-ACD5-AA8A369793FE}"/>
              </a:ext>
            </a:extLst>
          </p:cNvPr>
          <p:cNvSpPr txBox="1"/>
          <p:nvPr/>
        </p:nvSpPr>
        <p:spPr>
          <a:xfrm>
            <a:off x="4337252" y="3216972"/>
            <a:ext cx="1451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Increasing</a:t>
            </a:r>
          </a:p>
          <a:p>
            <a:pPr algn="ctr"/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rate</a:t>
            </a:r>
            <a:endParaRPr kumimoji="1" lang="zh-CN" alt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DE8A2F19-3578-D34D-9B99-CAA038AF820A}"/>
              </a:ext>
            </a:extLst>
          </p:cNvPr>
          <p:cNvGrpSpPr/>
          <p:nvPr/>
        </p:nvGrpSpPr>
        <p:grpSpPr>
          <a:xfrm>
            <a:off x="5872384" y="3469776"/>
            <a:ext cx="3960000" cy="369332"/>
            <a:chOff x="5872384" y="3469776"/>
            <a:chExt cx="3960000" cy="369332"/>
          </a:xfrm>
        </p:grpSpPr>
        <p:cxnSp>
          <p:nvCxnSpPr>
            <p:cNvPr id="48" name="直线箭头连接符 47">
              <a:extLst>
                <a:ext uri="{FF2B5EF4-FFF2-40B4-BE49-F238E27FC236}">
                  <a16:creationId xmlns:a16="http://schemas.microsoft.com/office/drawing/2014/main" id="{1B56F698-F499-FB4F-8508-0C9E8F9CF00D}"/>
                </a:ext>
              </a:extLst>
            </p:cNvPr>
            <p:cNvCxnSpPr>
              <a:cxnSpLocks/>
            </p:cNvCxnSpPr>
            <p:nvPr/>
          </p:nvCxnSpPr>
          <p:spPr bwMode="auto">
            <a:xfrm rot="420000">
              <a:off x="5872384" y="3803932"/>
              <a:ext cx="3960000" cy="0"/>
            </a:xfrm>
            <a:prstGeom prst="straightConnector1">
              <a:avLst/>
            </a:prstGeom>
            <a:solidFill>
              <a:schemeClr val="accent1"/>
            </a:solidFill>
            <a:ln w="61594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</p:cxn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34962D2B-2F13-3940-A3A6-A576EFE9C3CB}"/>
                </a:ext>
              </a:extLst>
            </p:cNvPr>
            <p:cNvSpPr txBox="1"/>
            <p:nvPr/>
          </p:nvSpPr>
          <p:spPr>
            <a:xfrm rot="420000">
              <a:off x="6664269" y="3469776"/>
              <a:ext cx="2970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Probing</a:t>
              </a:r>
              <a:r>
                <a:rPr kumimoji="1" lang="zh-CN" altLang="en-US" dirty="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rate:</a:t>
              </a:r>
              <a:r>
                <a:rPr kumimoji="1" lang="zh-CN" altLang="en-US" dirty="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485</a:t>
              </a:r>
              <a:r>
                <a:rPr kumimoji="1" lang="zh-CN" altLang="en-US" dirty="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Mbps</a:t>
              </a:r>
              <a:endPara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2C16352-8EB8-5046-9FF3-FCC60F2DF9A0}"/>
              </a:ext>
            </a:extLst>
          </p:cNvPr>
          <p:cNvGrpSpPr/>
          <p:nvPr/>
        </p:nvGrpSpPr>
        <p:grpSpPr>
          <a:xfrm>
            <a:off x="5836393" y="4323836"/>
            <a:ext cx="3960000" cy="419497"/>
            <a:chOff x="5836393" y="4323836"/>
            <a:chExt cx="3960000" cy="419497"/>
          </a:xfrm>
        </p:grpSpPr>
        <p:cxnSp>
          <p:nvCxnSpPr>
            <p:cNvPr id="50" name="直线箭头连接符 49">
              <a:extLst>
                <a:ext uri="{FF2B5EF4-FFF2-40B4-BE49-F238E27FC236}">
                  <a16:creationId xmlns:a16="http://schemas.microsoft.com/office/drawing/2014/main" id="{B2D9FDC1-2FC2-2A48-BEC4-96A32631FEA1}"/>
                </a:ext>
              </a:extLst>
            </p:cNvPr>
            <p:cNvCxnSpPr>
              <a:cxnSpLocks/>
            </p:cNvCxnSpPr>
            <p:nvPr/>
          </p:nvCxnSpPr>
          <p:spPr bwMode="auto">
            <a:xfrm rot="10380000">
              <a:off x="5836393" y="4743333"/>
              <a:ext cx="39600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23C83DDA-1140-9849-B1DF-F6E5D098FE0B}"/>
                </a:ext>
              </a:extLst>
            </p:cNvPr>
            <p:cNvSpPr txBox="1"/>
            <p:nvPr/>
          </p:nvSpPr>
          <p:spPr>
            <a:xfrm rot="21180000">
              <a:off x="6093646" y="4323836"/>
              <a:ext cx="3477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Bandwidth</a:t>
              </a:r>
              <a:r>
                <a:rPr kumimoji="1" lang="zh-CN" altLang="en-US" dirty="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reaches</a:t>
              </a:r>
              <a:r>
                <a:rPr kumimoji="1" lang="zh-CN" altLang="en-US" dirty="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485</a:t>
              </a:r>
              <a:r>
                <a:rPr kumimoji="1" lang="zh-CN" altLang="en-US" dirty="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Mbps</a:t>
              </a:r>
              <a:endPara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07492A3F-84F4-9C4B-B97B-25E2B64E602F}"/>
              </a:ext>
            </a:extLst>
          </p:cNvPr>
          <p:cNvSpPr txBox="1"/>
          <p:nvPr/>
        </p:nvSpPr>
        <p:spPr>
          <a:xfrm>
            <a:off x="9779647" y="3927421"/>
            <a:ext cx="2476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Collecting</a:t>
            </a:r>
          </a:p>
          <a:p>
            <a:pPr algn="ctr"/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bandwidth</a:t>
            </a:r>
            <a:r>
              <a: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samples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BEC08C7-E5E6-AA4F-91D2-E4BDD7EFC2C4}"/>
              </a:ext>
            </a:extLst>
          </p:cNvPr>
          <p:cNvSpPr txBox="1"/>
          <p:nvPr/>
        </p:nvSpPr>
        <p:spPr>
          <a:xfrm>
            <a:off x="4330555" y="4762968"/>
            <a:ext cx="1451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Increasing</a:t>
            </a:r>
          </a:p>
          <a:p>
            <a:pPr algn="ctr"/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rate</a:t>
            </a:r>
            <a:r>
              <a: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again</a:t>
            </a:r>
            <a:endParaRPr kumimoji="1" lang="zh-CN" alt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FACDC03-DB3C-F643-BA50-DD06A8A692B9}"/>
              </a:ext>
            </a:extLst>
          </p:cNvPr>
          <p:cNvGrpSpPr/>
          <p:nvPr/>
        </p:nvGrpSpPr>
        <p:grpSpPr>
          <a:xfrm>
            <a:off x="5864475" y="4985208"/>
            <a:ext cx="3960000" cy="373912"/>
            <a:chOff x="5864475" y="4985208"/>
            <a:chExt cx="3960000" cy="373912"/>
          </a:xfrm>
        </p:grpSpPr>
        <p:cxnSp>
          <p:nvCxnSpPr>
            <p:cNvPr id="54" name="直线箭头连接符 53">
              <a:extLst>
                <a:ext uri="{FF2B5EF4-FFF2-40B4-BE49-F238E27FC236}">
                  <a16:creationId xmlns:a16="http://schemas.microsoft.com/office/drawing/2014/main" id="{F8CEF796-9DD0-8F47-9F63-1AF25E7E70B2}"/>
                </a:ext>
              </a:extLst>
            </p:cNvPr>
            <p:cNvCxnSpPr>
              <a:cxnSpLocks/>
            </p:cNvCxnSpPr>
            <p:nvPr/>
          </p:nvCxnSpPr>
          <p:spPr bwMode="auto">
            <a:xfrm rot="420000">
              <a:off x="5864475" y="5359120"/>
              <a:ext cx="3960000" cy="0"/>
            </a:xfrm>
            <a:prstGeom prst="straightConnector1">
              <a:avLst/>
            </a:prstGeom>
            <a:solidFill>
              <a:schemeClr val="accent1"/>
            </a:solidFill>
            <a:ln w="102362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</p:cxn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334006C0-F390-B740-B8B4-52581413C60D}"/>
                </a:ext>
              </a:extLst>
            </p:cNvPr>
            <p:cNvSpPr txBox="1"/>
            <p:nvPr/>
          </p:nvSpPr>
          <p:spPr>
            <a:xfrm rot="420000">
              <a:off x="6517215" y="4985208"/>
              <a:ext cx="2970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Probing</a:t>
              </a:r>
              <a:r>
                <a:rPr kumimoji="1" lang="zh-CN" altLang="en-US" dirty="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rate:</a:t>
              </a:r>
              <a:r>
                <a:rPr kumimoji="1" lang="zh-CN" altLang="en-US" dirty="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806</a:t>
              </a:r>
              <a:r>
                <a:rPr kumimoji="1" lang="zh-CN" altLang="en-US" dirty="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Mbps</a:t>
              </a:r>
              <a:endPara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5C66CAB-D465-A043-83E1-6ABFA21D4656}"/>
              </a:ext>
            </a:extLst>
          </p:cNvPr>
          <p:cNvGrpSpPr/>
          <p:nvPr/>
        </p:nvGrpSpPr>
        <p:grpSpPr>
          <a:xfrm>
            <a:off x="4713494" y="5552272"/>
            <a:ext cx="7691513" cy="1166241"/>
            <a:chOff x="4713494" y="5552272"/>
            <a:chExt cx="7691513" cy="1166241"/>
          </a:xfrm>
        </p:grpSpPr>
        <p:cxnSp>
          <p:nvCxnSpPr>
            <p:cNvPr id="56" name="直线箭头连接符 55">
              <a:extLst>
                <a:ext uri="{FF2B5EF4-FFF2-40B4-BE49-F238E27FC236}">
                  <a16:creationId xmlns:a16="http://schemas.microsoft.com/office/drawing/2014/main" id="{8246ECAB-A540-4143-BDB5-A2B0E45DB0A1}"/>
                </a:ext>
              </a:extLst>
            </p:cNvPr>
            <p:cNvCxnSpPr>
              <a:cxnSpLocks/>
            </p:cNvCxnSpPr>
            <p:nvPr/>
          </p:nvCxnSpPr>
          <p:spPr bwMode="auto">
            <a:xfrm rot="10380000">
              <a:off x="5852263" y="6191855"/>
              <a:ext cx="39600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FDC145B-4972-E94D-A659-E640162DC796}"/>
                </a:ext>
              </a:extLst>
            </p:cNvPr>
            <p:cNvSpPr txBox="1"/>
            <p:nvPr/>
          </p:nvSpPr>
          <p:spPr>
            <a:xfrm>
              <a:off x="9583162" y="5552272"/>
              <a:ext cx="2821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b="1" dirty="0">
                  <a:solidFill>
                    <a:srgbClr val="0033CC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Bandwidth</a:t>
              </a:r>
              <a:r>
                <a:rPr kumimoji="1" lang="zh-CN" altLang="en-US" b="1" dirty="0">
                  <a:solidFill>
                    <a:srgbClr val="0033CC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kumimoji="1" lang="en-US" altLang="zh-CN" b="1" dirty="0">
                  <a:solidFill>
                    <a:srgbClr val="0033CC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converge</a:t>
              </a: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82CC3A7E-84AC-2E4B-BD67-E21DEA2D022A}"/>
                </a:ext>
              </a:extLst>
            </p:cNvPr>
            <p:cNvSpPr txBox="1"/>
            <p:nvPr/>
          </p:nvSpPr>
          <p:spPr>
            <a:xfrm>
              <a:off x="4713494" y="6072182"/>
              <a:ext cx="10711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Probing</a:t>
              </a:r>
            </a:p>
            <a:p>
              <a:pPr algn="ctr"/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end</a:t>
              </a:r>
              <a:endPara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B1A2EB40-E8AD-0447-B4DA-6BC0181FABCF}"/>
                </a:ext>
              </a:extLst>
            </p:cNvPr>
            <p:cNvSpPr txBox="1"/>
            <p:nvPr/>
          </p:nvSpPr>
          <p:spPr>
            <a:xfrm rot="21180000">
              <a:off x="7063580" y="5786564"/>
              <a:ext cx="1451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Consolas" panose="020B0609020204030204" pitchFamily="49" charset="0"/>
                  <a:cs typeface="Consolas" panose="020B0609020204030204" pitchFamily="49" charset="0"/>
                </a:rPr>
                <a:t>Converged!</a:t>
              </a:r>
              <a:endPara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sp>
        <p:nvSpPr>
          <p:cNvPr id="64" name="弧 63">
            <a:extLst>
              <a:ext uri="{FF2B5EF4-FFF2-40B4-BE49-F238E27FC236}">
                <a16:creationId xmlns:a16="http://schemas.microsoft.com/office/drawing/2014/main" id="{3DC6F52C-308F-9D4B-92FE-642CD8F6553E}"/>
              </a:ext>
            </a:extLst>
          </p:cNvPr>
          <p:cNvSpPr/>
          <p:nvPr/>
        </p:nvSpPr>
        <p:spPr bwMode="auto">
          <a:xfrm rot="8210681">
            <a:off x="1406019" y="1924331"/>
            <a:ext cx="974034" cy="974034"/>
          </a:xfrm>
          <a:prstGeom prst="arc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65" name="弧 64">
            <a:extLst>
              <a:ext uri="{FF2B5EF4-FFF2-40B4-BE49-F238E27FC236}">
                <a16:creationId xmlns:a16="http://schemas.microsoft.com/office/drawing/2014/main" id="{32306030-7BB0-AA48-9F61-A75B8847675E}"/>
              </a:ext>
            </a:extLst>
          </p:cNvPr>
          <p:cNvSpPr/>
          <p:nvPr/>
        </p:nvSpPr>
        <p:spPr bwMode="auto">
          <a:xfrm rot="8210681">
            <a:off x="2132549" y="1921069"/>
            <a:ext cx="974034" cy="974034"/>
          </a:xfrm>
          <a:prstGeom prst="arc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0" name="圆角矩形 39">
            <a:extLst>
              <a:ext uri="{FF2B5EF4-FFF2-40B4-BE49-F238E27FC236}">
                <a16:creationId xmlns:a16="http://schemas.microsoft.com/office/drawing/2014/main" id="{BFA0D827-AA62-F54B-BF56-B46240A59615}"/>
              </a:ext>
            </a:extLst>
          </p:cNvPr>
          <p:cNvSpPr/>
          <p:nvPr/>
        </p:nvSpPr>
        <p:spPr bwMode="auto">
          <a:xfrm>
            <a:off x="1355702" y="2341420"/>
            <a:ext cx="569390" cy="360977"/>
          </a:xfrm>
          <a:prstGeom prst="roundRect">
            <a:avLst>
              <a:gd name="adj" fmla="val 9714"/>
            </a:avLst>
          </a:prstGeom>
          <a:noFill/>
          <a:ln w="25400" algn="ctr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rgbClr val="3A7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5767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05065 -2.59259E-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65 -2.59259E-6 L 0.09752 0.00047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7" grpId="0"/>
      <p:bldP spid="52" grpId="0"/>
      <p:bldP spid="53" grpId="0"/>
      <p:bldP spid="64" grpId="0" animBg="1"/>
      <p:bldP spid="64" grpId="1" animBg="1"/>
      <p:bldP spid="65" grpId="0" animBg="1"/>
      <p:bldP spid="65" grpId="1" animBg="1"/>
      <p:bldP spid="40" grpId="0" animBg="1"/>
      <p:bldP spid="40" grpId="1" animBg="1"/>
      <p:bldP spid="40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new_speedtest" descr="new_speedtest">
            <a:hlinkClick r:id="" action="ppaction://media"/>
            <a:extLst>
              <a:ext uri="{FF2B5EF4-FFF2-40B4-BE49-F238E27FC236}">
                <a16:creationId xmlns:a16="http://schemas.microsoft.com/office/drawing/2014/main" id="{304B7DF5-B29D-E848-8E95-B3D9FBF2859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1962" y="1970850"/>
            <a:ext cx="2204381" cy="4898624"/>
          </a:xfrm>
          <a:prstGeom prst="rect">
            <a:avLst/>
          </a:prstGeom>
        </p:spPr>
      </p:pic>
      <p:pic>
        <p:nvPicPr>
          <p:cNvPr id="51" name="new_swiftest" descr="new_swiftest">
            <a:hlinkClick r:id="" action="ppaction://media"/>
            <a:extLst>
              <a:ext uri="{FF2B5EF4-FFF2-40B4-BE49-F238E27FC236}">
                <a16:creationId xmlns:a16="http://schemas.microsoft.com/office/drawing/2014/main" id="{5E072145-219A-4943-BB61-1696765D9B14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5476" y="1892991"/>
            <a:ext cx="2206713" cy="49038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3" name="BTS-APP-5G_" descr="BTS-APP-5G_">
            <a:hlinkClick r:id="" action="ppaction://media"/>
            <a:extLst>
              <a:ext uri="{FF2B5EF4-FFF2-40B4-BE49-F238E27FC236}">
                <a16:creationId xmlns:a16="http://schemas.microsoft.com/office/drawing/2014/main" id="{195DEE0C-7E6A-9E45-AEFF-1E9C2FEF351B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40460" y="1935131"/>
            <a:ext cx="2206440" cy="49032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CC68B2CE-6706-6341-964B-043D3A2B808C}"/>
              </a:ext>
            </a:extLst>
          </p:cNvPr>
          <p:cNvSpPr/>
          <p:nvPr/>
        </p:nvSpPr>
        <p:spPr>
          <a:xfrm>
            <a:off x="211730" y="34747"/>
            <a:ext cx="129708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>
                <a:srgbClr val="C00000"/>
              </a:buClr>
              <a:buSzPct val="80000"/>
            </a:pPr>
            <a:r>
              <a:rPr kumimoji="1" lang="en-US" altLang="zh-CN" sz="4400" b="1" dirty="0">
                <a:latin typeface="Calibri" panose="020F0502020204030204" pitchFamily="34" charset="0"/>
                <a:cs typeface="Calibri" panose="020F0502020204030204" pitchFamily="34" charset="0"/>
              </a:rPr>
              <a:t>Swiftest:</a:t>
            </a:r>
            <a:r>
              <a:rPr kumimoji="1" lang="zh-CN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400" b="1" dirty="0">
                <a:latin typeface="Calibri" panose="020F0502020204030204" pitchFamily="34" charset="0"/>
                <a:cs typeface="Calibri" panose="020F0502020204030204" pitchFamily="34" charset="0"/>
              </a:rPr>
              <a:t>ultra-fast,</a:t>
            </a:r>
            <a:r>
              <a:rPr kumimoji="1" lang="zh-CN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400" b="1" dirty="0">
                <a:latin typeface="Calibri" panose="020F0502020204030204" pitchFamily="34" charset="0"/>
                <a:cs typeface="Calibri" panose="020F0502020204030204" pitchFamily="34" charset="0"/>
              </a:rPr>
              <a:t>ultra-light</a:t>
            </a:r>
            <a:r>
              <a:rPr kumimoji="1" lang="zh-CN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400" b="1" dirty="0">
                <a:latin typeface="Calibri" panose="020F0502020204030204" pitchFamily="34" charset="0"/>
                <a:cs typeface="Calibri" panose="020F0502020204030204" pitchFamily="34" charset="0"/>
              </a:rPr>
              <a:t>BTS</a:t>
            </a:r>
            <a:endParaRPr lang="en-US" altLang="zh-CN" sz="4400" b="1" dirty="0">
              <a:latin typeface="Calibri" panose="020F0502020204030204" pitchFamily="34" charset="0"/>
              <a:ea typeface="Microsoft YaHei" charset="0"/>
              <a:cs typeface="Calibri" panose="020F0502020204030204" pitchFamily="34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CC699F6B-AA2E-F448-ADA6-4C1DC32EF0B5}"/>
              </a:ext>
            </a:extLst>
          </p:cNvPr>
          <p:cNvSpPr/>
          <p:nvPr/>
        </p:nvSpPr>
        <p:spPr bwMode="auto">
          <a:xfrm>
            <a:off x="1568225" y="1846509"/>
            <a:ext cx="2756081" cy="302557"/>
          </a:xfrm>
          <a:prstGeom prst="rect">
            <a:avLst/>
          </a:prstGeom>
          <a:solidFill>
            <a:schemeClr val="bg1"/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A132D756-641E-534B-A63A-2A61F0A56F0B}"/>
              </a:ext>
            </a:extLst>
          </p:cNvPr>
          <p:cNvSpPr/>
          <p:nvPr/>
        </p:nvSpPr>
        <p:spPr>
          <a:xfrm>
            <a:off x="8136137" y="5840888"/>
            <a:ext cx="2616982" cy="1015663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Duration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: 11.7 seconds</a:t>
            </a:r>
          </a:p>
          <a:p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Result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: 786 Mbps </a:t>
            </a:r>
          </a:p>
          <a:p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Data usage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: 1014 MB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7981EDC8-0309-9E4A-AE21-123E495EED97}"/>
              </a:ext>
            </a:extLst>
          </p:cNvPr>
          <p:cNvSpPr/>
          <p:nvPr/>
        </p:nvSpPr>
        <p:spPr>
          <a:xfrm>
            <a:off x="1783591" y="5853811"/>
            <a:ext cx="2616982" cy="101566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Duration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: 0.81 second</a:t>
            </a:r>
          </a:p>
          <a:p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Result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: 776 Mbps </a:t>
            </a:r>
          </a:p>
          <a:p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Data usage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: 69.8 MB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B1879779-7AD0-7F41-B6C4-005373F48261}"/>
              </a:ext>
            </a:extLst>
          </p:cNvPr>
          <p:cNvSpPr/>
          <p:nvPr/>
        </p:nvSpPr>
        <p:spPr bwMode="auto">
          <a:xfrm>
            <a:off x="4805316" y="1404453"/>
            <a:ext cx="2879955" cy="321648"/>
          </a:xfrm>
          <a:prstGeom prst="rect">
            <a:avLst/>
          </a:prstGeom>
          <a:solidFill>
            <a:schemeClr val="bg1"/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83AC0E05-70BC-6446-906F-F2570D6D93E4}"/>
              </a:ext>
            </a:extLst>
          </p:cNvPr>
          <p:cNvSpPr/>
          <p:nvPr/>
        </p:nvSpPr>
        <p:spPr bwMode="auto">
          <a:xfrm>
            <a:off x="5266831" y="2563489"/>
            <a:ext cx="403321" cy="153462"/>
          </a:xfrm>
          <a:prstGeom prst="rect">
            <a:avLst/>
          </a:prstGeom>
          <a:solidFill>
            <a:srgbClr val="0A0A12"/>
          </a:solidFill>
          <a:ln w="3175" algn="ctr">
            <a:solidFill>
              <a:srgbClr val="0A0A12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92DC8225-7AB4-2149-AF1A-5C6F6E7D7A37}"/>
              </a:ext>
            </a:extLst>
          </p:cNvPr>
          <p:cNvSpPr txBox="1"/>
          <p:nvPr/>
        </p:nvSpPr>
        <p:spPr>
          <a:xfrm>
            <a:off x="5197148" y="2557363"/>
            <a:ext cx="637107" cy="206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60"/>
              </a:lnSpc>
            </a:pPr>
            <a:r>
              <a:rPr kumimoji="1" lang="en-US" altLang="zh-CN" sz="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Latency</a:t>
            </a:r>
            <a:r>
              <a:rPr kumimoji="1" lang="zh-CN" altLang="en-US" sz="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  </a:t>
            </a:r>
            <a:r>
              <a:rPr kumimoji="1" lang="en-US" altLang="zh-CN" sz="6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ms</a:t>
            </a:r>
            <a:endParaRPr kumimoji="1" lang="zh-CN" altLang="en-US" sz="6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Apple Color Emoji" pitchFamily="2" charset="0"/>
              <a:cs typeface="Arial" panose="020B0604020202020204" pitchFamily="34" charset="0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4D8014A5-E35A-C341-84D8-DFDA525B5004}"/>
              </a:ext>
            </a:extLst>
          </p:cNvPr>
          <p:cNvSpPr/>
          <p:nvPr/>
        </p:nvSpPr>
        <p:spPr bwMode="auto">
          <a:xfrm>
            <a:off x="6017099" y="2583641"/>
            <a:ext cx="538523" cy="153462"/>
          </a:xfrm>
          <a:prstGeom prst="rect">
            <a:avLst/>
          </a:prstGeom>
          <a:solidFill>
            <a:srgbClr val="0A0A12"/>
          </a:solidFill>
          <a:ln w="3175" algn="ctr">
            <a:solidFill>
              <a:srgbClr val="0A0A12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FAD48809-F6EE-9D49-8AD4-107112E5044F}"/>
              </a:ext>
            </a:extLst>
          </p:cNvPr>
          <p:cNvSpPr/>
          <p:nvPr/>
        </p:nvSpPr>
        <p:spPr bwMode="auto">
          <a:xfrm>
            <a:off x="6716014" y="2597862"/>
            <a:ext cx="518427" cy="153462"/>
          </a:xfrm>
          <a:prstGeom prst="rect">
            <a:avLst/>
          </a:prstGeom>
          <a:solidFill>
            <a:srgbClr val="0A0A12"/>
          </a:solidFill>
          <a:ln w="3175" algn="ctr">
            <a:solidFill>
              <a:srgbClr val="0A0A12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E9E7A8F8-6138-D94D-B52A-FA0045A4AA49}"/>
              </a:ext>
            </a:extLst>
          </p:cNvPr>
          <p:cNvSpPr txBox="1"/>
          <p:nvPr/>
        </p:nvSpPr>
        <p:spPr>
          <a:xfrm>
            <a:off x="5880148" y="2558662"/>
            <a:ext cx="791162" cy="206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60"/>
              </a:lnSpc>
            </a:pPr>
            <a:r>
              <a:rPr kumimoji="1" lang="en-US" altLang="zh-CN" sz="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Downlink</a:t>
            </a:r>
            <a:r>
              <a:rPr kumimoji="1" lang="zh-CN" altLang="en-US" sz="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  </a:t>
            </a:r>
            <a:r>
              <a:rPr kumimoji="1" lang="en-US" altLang="zh-CN" sz="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Mbps</a:t>
            </a:r>
            <a:endParaRPr kumimoji="1" lang="zh-CN" altLang="en-US" sz="6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Apple Color Emoji" pitchFamily="2" charset="0"/>
              <a:cs typeface="Arial" panose="020B0604020202020204" pitchFamily="34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3352AFDF-8431-E349-B1DB-A354399DA621}"/>
              </a:ext>
            </a:extLst>
          </p:cNvPr>
          <p:cNvSpPr txBox="1"/>
          <p:nvPr/>
        </p:nvSpPr>
        <p:spPr>
          <a:xfrm>
            <a:off x="6642730" y="2557341"/>
            <a:ext cx="691703" cy="206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60"/>
              </a:lnSpc>
            </a:pPr>
            <a:r>
              <a:rPr kumimoji="1" lang="en-US" altLang="zh-CN" sz="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Uplink</a:t>
            </a:r>
            <a:r>
              <a:rPr kumimoji="1" lang="zh-CN" altLang="en-US" sz="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  </a:t>
            </a:r>
            <a:r>
              <a:rPr kumimoji="1" lang="en-US" altLang="zh-CN" sz="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Mbps</a:t>
            </a:r>
            <a:endParaRPr kumimoji="1" lang="zh-CN" altLang="en-US" sz="6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Apple Color Emoji" pitchFamily="2" charset="0"/>
              <a:cs typeface="Arial" panose="020B0604020202020204" pitchFamily="34" charset="0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316FC828-6967-B548-BE50-9D9F85ECC0CF}"/>
              </a:ext>
            </a:extLst>
          </p:cNvPr>
          <p:cNvSpPr/>
          <p:nvPr/>
        </p:nvSpPr>
        <p:spPr bwMode="auto">
          <a:xfrm>
            <a:off x="5687970" y="5461168"/>
            <a:ext cx="1237080" cy="152182"/>
          </a:xfrm>
          <a:prstGeom prst="rect">
            <a:avLst/>
          </a:prstGeom>
          <a:solidFill>
            <a:srgbClr val="212038"/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7BD53509-8C65-764F-BD34-C890DFF7473B}"/>
              </a:ext>
            </a:extLst>
          </p:cNvPr>
          <p:cNvSpPr txBox="1"/>
          <p:nvPr/>
        </p:nvSpPr>
        <p:spPr>
          <a:xfrm>
            <a:off x="5589271" y="5391296"/>
            <a:ext cx="1294422" cy="211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"/>
              </a:lnSpc>
            </a:pPr>
            <a:r>
              <a:rPr kumimoji="1" lang="en-US" altLang="zh-CN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Beijing</a:t>
            </a:r>
            <a:r>
              <a:rPr kumimoji="1" lang="zh-CN" altLang="en-U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Internet</a:t>
            </a:r>
            <a:r>
              <a:rPr kumimoji="1" lang="zh-CN" altLang="en-U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Servers</a:t>
            </a:r>
            <a:endParaRPr kumimoji="1" lang="zh-CN" altLang="en-US" sz="8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Apple Color Emoji" pitchFamily="2" charset="0"/>
              <a:cs typeface="Arial" panose="020B0604020202020204" pitchFamily="34" charset="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3F47A1BD-E65A-5A4A-AADD-DA6146C5BC76}"/>
              </a:ext>
            </a:extLst>
          </p:cNvPr>
          <p:cNvSpPr/>
          <p:nvPr/>
        </p:nvSpPr>
        <p:spPr bwMode="auto">
          <a:xfrm>
            <a:off x="5704825" y="5610133"/>
            <a:ext cx="585454" cy="211852"/>
          </a:xfrm>
          <a:prstGeom prst="rect">
            <a:avLst/>
          </a:prstGeom>
          <a:solidFill>
            <a:srgbClr val="212038"/>
          </a:solidFill>
          <a:ln w="3175" algn="ctr">
            <a:solidFill>
              <a:srgbClr val="0A0A12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 dirty="0">
              <a:solidFill>
                <a:srgbClr val="1919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46574A57-1224-D344-92D6-7ADA0421EE15}"/>
              </a:ext>
            </a:extLst>
          </p:cNvPr>
          <p:cNvSpPr txBox="1"/>
          <p:nvPr/>
        </p:nvSpPr>
        <p:spPr>
          <a:xfrm>
            <a:off x="5290304" y="5584218"/>
            <a:ext cx="1294422" cy="211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"/>
              </a:lnSpc>
            </a:pPr>
            <a:r>
              <a:rPr kumimoji="1" lang="en-US" altLang="zh-CN" sz="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Jitter:</a:t>
            </a:r>
            <a:r>
              <a:rPr kumimoji="1" lang="zh-CN" altLang="en-US" sz="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50</a:t>
            </a:r>
            <a:r>
              <a:rPr kumimoji="1" lang="zh-CN" altLang="en-US" sz="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6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ms</a:t>
            </a:r>
            <a:endParaRPr kumimoji="1" lang="zh-CN" altLang="en-US" sz="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Apple Color Emoji" pitchFamily="2" charset="0"/>
              <a:cs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935BE723-0A76-9A4C-97FA-4A6A5C0B7B2E}"/>
              </a:ext>
            </a:extLst>
          </p:cNvPr>
          <p:cNvSpPr/>
          <p:nvPr/>
        </p:nvSpPr>
        <p:spPr bwMode="auto">
          <a:xfrm>
            <a:off x="6367820" y="5621026"/>
            <a:ext cx="557230" cy="180843"/>
          </a:xfrm>
          <a:prstGeom prst="rect">
            <a:avLst/>
          </a:prstGeom>
          <a:solidFill>
            <a:srgbClr val="212038"/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rgbClr val="2121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371C60E8-6393-F540-9B84-1653975F99B2}"/>
              </a:ext>
            </a:extLst>
          </p:cNvPr>
          <p:cNvSpPr txBox="1"/>
          <p:nvPr/>
        </p:nvSpPr>
        <p:spPr>
          <a:xfrm>
            <a:off x="5995281" y="5583394"/>
            <a:ext cx="1294422" cy="211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"/>
              </a:lnSpc>
            </a:pPr>
            <a:r>
              <a:rPr kumimoji="1" lang="en-US" altLang="zh-CN" sz="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Loss:</a:t>
            </a:r>
            <a:r>
              <a:rPr kumimoji="1" lang="zh-CN" altLang="en-US" sz="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-%</a:t>
            </a:r>
            <a:endParaRPr kumimoji="1" lang="zh-CN" altLang="en-US" sz="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Apple Color Emoji" pitchFamily="2" charset="0"/>
              <a:cs typeface="Arial" panose="020B0604020202020204" pitchFamily="34" charset="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C961CC6B-656D-5B46-87CF-9ED7E3EC5D72}"/>
              </a:ext>
            </a:extLst>
          </p:cNvPr>
          <p:cNvSpPr/>
          <p:nvPr/>
        </p:nvSpPr>
        <p:spPr bwMode="auto">
          <a:xfrm>
            <a:off x="5479771" y="6155940"/>
            <a:ext cx="1549769" cy="142565"/>
          </a:xfrm>
          <a:prstGeom prst="rect">
            <a:avLst/>
          </a:prstGeom>
          <a:solidFill>
            <a:srgbClr val="212038"/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13F67F4B-B5CD-614F-B87A-A3C461A15C1C}"/>
              </a:ext>
            </a:extLst>
          </p:cNvPr>
          <p:cNvSpPr/>
          <p:nvPr/>
        </p:nvSpPr>
        <p:spPr bwMode="auto">
          <a:xfrm>
            <a:off x="5154826" y="6475916"/>
            <a:ext cx="2179607" cy="100444"/>
          </a:xfrm>
          <a:prstGeom prst="rect">
            <a:avLst/>
          </a:prstGeom>
          <a:solidFill>
            <a:srgbClr val="212038"/>
          </a:solidFill>
          <a:ln w="3175" algn="ctr">
            <a:solidFill>
              <a:srgbClr val="212038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46628C16-AAEC-AA45-AABA-16A055ACFE46}"/>
              </a:ext>
            </a:extLst>
          </p:cNvPr>
          <p:cNvSpPr txBox="1"/>
          <p:nvPr/>
        </p:nvSpPr>
        <p:spPr>
          <a:xfrm>
            <a:off x="5182460" y="6420470"/>
            <a:ext cx="490151" cy="211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"/>
              </a:lnSpc>
            </a:pPr>
            <a:r>
              <a:rPr kumimoji="1" lang="en-US" altLang="zh-CN" sz="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Test</a:t>
            </a:r>
            <a:endParaRPr kumimoji="1" lang="zh-CN" altLang="en-US" sz="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Apple Color Emoji" pitchFamily="2" charset="0"/>
              <a:cs typeface="Arial" panose="020B0604020202020204" pitchFamily="34" charset="0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1DB449B0-06B6-D94B-B5DE-E63D4162C8DB}"/>
              </a:ext>
            </a:extLst>
          </p:cNvPr>
          <p:cNvSpPr txBox="1"/>
          <p:nvPr/>
        </p:nvSpPr>
        <p:spPr>
          <a:xfrm>
            <a:off x="5725435" y="6415130"/>
            <a:ext cx="516262" cy="211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"/>
              </a:lnSpc>
            </a:pPr>
            <a:r>
              <a:rPr kumimoji="1" lang="en-US" altLang="zh-CN" sz="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History</a:t>
            </a:r>
            <a:endParaRPr kumimoji="1" lang="zh-CN" altLang="en-US" sz="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Apple Color Emoji" pitchFamily="2" charset="0"/>
              <a:cs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346914FC-CB38-2A4F-A489-26A28824766A}"/>
              </a:ext>
            </a:extLst>
          </p:cNvPr>
          <p:cNvSpPr txBox="1"/>
          <p:nvPr/>
        </p:nvSpPr>
        <p:spPr>
          <a:xfrm>
            <a:off x="6274798" y="6423335"/>
            <a:ext cx="490150" cy="211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"/>
              </a:lnSpc>
            </a:pPr>
            <a:r>
              <a:rPr kumimoji="1" lang="en-US" altLang="zh-CN" sz="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Tools</a:t>
            </a:r>
            <a:endParaRPr kumimoji="1" lang="zh-CN" altLang="en-US" sz="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Apple Color Emoji" pitchFamily="2" charset="0"/>
              <a:cs typeface="Arial" panose="020B0604020202020204" pitchFamily="34" charset="0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6FE5B172-7D46-3041-829C-4A03EDEBABEE}"/>
              </a:ext>
            </a:extLst>
          </p:cNvPr>
          <p:cNvSpPr txBox="1"/>
          <p:nvPr/>
        </p:nvSpPr>
        <p:spPr>
          <a:xfrm>
            <a:off x="6884725" y="6424099"/>
            <a:ext cx="371694" cy="211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"/>
              </a:lnSpc>
            </a:pPr>
            <a:r>
              <a:rPr kumimoji="1" lang="en-US" altLang="zh-CN" sz="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Me</a:t>
            </a:r>
            <a:endParaRPr kumimoji="1" lang="zh-CN" altLang="en-US" sz="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Apple Color Emoji" pitchFamily="2" charset="0"/>
              <a:cs typeface="Arial" panose="020B0604020202020204" pitchFamily="34" charset="0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AC9B70F3-AA99-8545-BB57-2BBB377BFEE8}"/>
              </a:ext>
            </a:extLst>
          </p:cNvPr>
          <p:cNvSpPr/>
          <p:nvPr/>
        </p:nvSpPr>
        <p:spPr>
          <a:xfrm>
            <a:off x="5056452" y="5817137"/>
            <a:ext cx="2879955" cy="1015663"/>
          </a:xfrm>
          <a:prstGeom prst="rect">
            <a:avLst/>
          </a:prstGeom>
          <a:solidFill>
            <a:schemeClr val="bg1">
              <a:alpha val="93137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Duration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: 10 seconds</a:t>
            </a:r>
          </a:p>
          <a:p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Result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: 792 Mbps </a:t>
            </a:r>
          </a:p>
          <a:p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Data usage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: 722.5 MB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12B7F227-C659-8541-A4B0-78B6FDAF95D0}"/>
              </a:ext>
            </a:extLst>
          </p:cNvPr>
          <p:cNvSpPr txBox="1"/>
          <p:nvPr/>
        </p:nvSpPr>
        <p:spPr>
          <a:xfrm>
            <a:off x="252000" y="597867"/>
            <a:ext cx="116880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352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1-10Gbps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servers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1"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UUSpeedTest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100-Mbps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servers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(Swiftest)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DC8C0A50-7FBA-3548-9C51-E4C2B67545C8}"/>
              </a:ext>
            </a:extLst>
          </p:cNvPr>
          <p:cNvSpPr/>
          <p:nvPr/>
        </p:nvSpPr>
        <p:spPr bwMode="auto">
          <a:xfrm>
            <a:off x="8087744" y="1890050"/>
            <a:ext cx="2756081" cy="302557"/>
          </a:xfrm>
          <a:prstGeom prst="rect">
            <a:avLst/>
          </a:prstGeom>
          <a:solidFill>
            <a:schemeClr val="bg1"/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64957D8A-3A57-C849-A379-008634141BF7}"/>
              </a:ext>
            </a:extLst>
          </p:cNvPr>
          <p:cNvSpPr/>
          <p:nvPr/>
        </p:nvSpPr>
        <p:spPr bwMode="auto">
          <a:xfrm>
            <a:off x="4641519" y="1888880"/>
            <a:ext cx="2756081" cy="302557"/>
          </a:xfrm>
          <a:prstGeom prst="rect">
            <a:avLst/>
          </a:prstGeom>
          <a:solidFill>
            <a:schemeClr val="bg1"/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1B9DF9C1-0853-7547-A23A-A15DA60606BE}"/>
              </a:ext>
            </a:extLst>
          </p:cNvPr>
          <p:cNvSpPr/>
          <p:nvPr/>
        </p:nvSpPr>
        <p:spPr bwMode="auto">
          <a:xfrm>
            <a:off x="5140463" y="2087170"/>
            <a:ext cx="2206437" cy="379846"/>
          </a:xfrm>
          <a:prstGeom prst="rect">
            <a:avLst/>
          </a:prstGeom>
          <a:solidFill>
            <a:srgbClr val="0A0A12"/>
          </a:solidFill>
          <a:ln w="3175" algn="ctr">
            <a:solidFill>
              <a:srgbClr val="0A0A12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BB56DF0E-2518-114F-B6C2-D7415DBB6836}"/>
              </a:ext>
            </a:extLst>
          </p:cNvPr>
          <p:cNvSpPr txBox="1"/>
          <p:nvPr/>
        </p:nvSpPr>
        <p:spPr>
          <a:xfrm>
            <a:off x="5515701" y="2208245"/>
            <a:ext cx="1393611" cy="229358"/>
          </a:xfrm>
          <a:prstGeom prst="rect">
            <a:avLst/>
          </a:prstGeom>
          <a:solidFill>
            <a:srgbClr val="0A0A1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960"/>
              </a:lnSpc>
            </a:pPr>
            <a:r>
              <a:rPr kumimoji="1" lang="en-US" altLang="zh-CN" sz="1400" b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UUSpeedTest</a:t>
            </a:r>
            <a:endParaRPr kumimoji="1" lang="zh-CN" altLang="en-US" sz="1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Apple Color Emoji" pitchFamily="2" charset="0"/>
              <a:cs typeface="Arial" panose="020B0604020202020204" pitchFamily="34" charset="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3ED81F8E-CBE5-F74D-9182-8BEACA44C69D}"/>
              </a:ext>
            </a:extLst>
          </p:cNvPr>
          <p:cNvSpPr/>
          <p:nvPr/>
        </p:nvSpPr>
        <p:spPr bwMode="auto">
          <a:xfrm>
            <a:off x="8302311" y="2122889"/>
            <a:ext cx="2206440" cy="235638"/>
          </a:xfrm>
          <a:prstGeom prst="rect">
            <a:avLst/>
          </a:prstGeom>
          <a:solidFill>
            <a:srgbClr val="0A0A12"/>
          </a:solidFill>
          <a:ln w="3175" algn="ctr">
            <a:solidFill>
              <a:srgbClr val="0A0A12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A79FB5CD-F5A6-9C48-98D3-B8346E5BA4BB}"/>
              </a:ext>
            </a:extLst>
          </p:cNvPr>
          <p:cNvSpPr txBox="1"/>
          <p:nvPr/>
        </p:nvSpPr>
        <p:spPr>
          <a:xfrm>
            <a:off x="8302309" y="2194851"/>
            <a:ext cx="2206439" cy="229358"/>
          </a:xfrm>
          <a:prstGeom prst="rect">
            <a:avLst/>
          </a:prstGeom>
          <a:solidFill>
            <a:srgbClr val="0A0A1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960"/>
              </a:lnSpc>
            </a:pPr>
            <a:r>
              <a:rPr kumimoji="1" lang="en-US" altLang="zh-CN" sz="1400" b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Speedtest</a:t>
            </a:r>
            <a:endParaRPr kumimoji="1" lang="zh-CN" altLang="en-US" sz="1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Apple Color Emoji" pitchFamily="2" charset="0"/>
              <a:cs typeface="Arial" panose="020B0604020202020204" pitchFamily="34" charset="0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462EF469-6E05-9248-B028-FB0ED5A0CB2D}"/>
              </a:ext>
            </a:extLst>
          </p:cNvPr>
          <p:cNvSpPr/>
          <p:nvPr/>
        </p:nvSpPr>
        <p:spPr bwMode="auto">
          <a:xfrm>
            <a:off x="1913913" y="2087170"/>
            <a:ext cx="2217600" cy="379846"/>
          </a:xfrm>
          <a:prstGeom prst="rect">
            <a:avLst/>
          </a:prstGeom>
          <a:solidFill>
            <a:srgbClr val="6B31EF"/>
          </a:solidFill>
          <a:ln w="3175" algn="ctr">
            <a:solidFill>
              <a:srgbClr val="6B31EF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4474E6BF-A64D-4540-868E-61F236E6A24D}"/>
              </a:ext>
            </a:extLst>
          </p:cNvPr>
          <p:cNvSpPr txBox="1"/>
          <p:nvPr/>
        </p:nvSpPr>
        <p:spPr>
          <a:xfrm>
            <a:off x="1925479" y="2202203"/>
            <a:ext cx="2206711" cy="229358"/>
          </a:xfrm>
          <a:prstGeom prst="rect">
            <a:avLst/>
          </a:prstGeom>
          <a:solidFill>
            <a:srgbClr val="6B31E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960"/>
              </a:lnSpc>
            </a:pPr>
            <a:r>
              <a:rPr kumimoji="1"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Apple Color Emoji" pitchFamily="2" charset="0"/>
                <a:cs typeface="Arial" panose="020B0604020202020204" pitchFamily="34" charset="0"/>
              </a:rPr>
              <a:t>Swiftest</a:t>
            </a:r>
            <a:endParaRPr kumimoji="1" lang="zh-CN" altLang="en-US" sz="1400" b="1" dirty="0">
              <a:solidFill>
                <a:schemeClr val="bg1"/>
              </a:solidFill>
              <a:latin typeface="Arial" panose="020B0604020202020204" pitchFamily="34" charset="0"/>
              <a:ea typeface="Apple Color Emoji" pitchFamily="2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文本框 90">
                <a:extLst>
                  <a:ext uri="{FF2B5EF4-FFF2-40B4-BE49-F238E27FC236}">
                    <a16:creationId xmlns:a16="http://schemas.microsoft.com/office/drawing/2014/main" id="{4008D9F7-53A1-354A-8AAC-C4110A4CEA19}"/>
                  </a:ext>
                </a:extLst>
              </p:cNvPr>
              <p:cNvSpPr txBox="1"/>
              <p:nvPr/>
            </p:nvSpPr>
            <p:spPr>
              <a:xfrm>
                <a:off x="3218027" y="1232235"/>
                <a:ext cx="6581696" cy="670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</a:pPr>
                <a:r>
                  <a:rPr kumimoji="1" lang="en-US" altLang="zh-CN" sz="28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5G</a:t>
                </a:r>
                <a:r>
                  <a:rPr kumimoji="1" lang="zh-CN" altLang="en-US" sz="28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network,</a:t>
                </a:r>
                <a:r>
                  <a:rPr kumimoji="1" lang="zh-CN" altLang="en-US" sz="28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</m:oMath>
                </a14:m>
                <a:r>
                  <a:rPr kumimoji="1" lang="en-US" altLang="zh-CN" sz="28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800</a:t>
                </a:r>
                <a:r>
                  <a:rPr kumimoji="1" lang="zh-CN" altLang="en-US" sz="28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Mbps</a:t>
                </a:r>
                <a:r>
                  <a:rPr kumimoji="1" lang="zh-CN" altLang="en-US" sz="28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access</a:t>
                </a:r>
                <a:r>
                  <a:rPr kumimoji="1" lang="zh-CN" altLang="en-US" sz="28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bandwidth</a:t>
                </a:r>
              </a:p>
            </p:txBody>
          </p:sp>
        </mc:Choice>
        <mc:Fallback xmlns="">
          <p:sp>
            <p:nvSpPr>
              <p:cNvPr id="91" name="文本框 90">
                <a:extLst>
                  <a:ext uri="{FF2B5EF4-FFF2-40B4-BE49-F238E27FC236}">
                    <a16:creationId xmlns:a16="http://schemas.microsoft.com/office/drawing/2014/main" id="{4008D9F7-53A1-354A-8AAC-C4110A4CE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8027" y="1232235"/>
                <a:ext cx="6581696" cy="670761"/>
              </a:xfrm>
              <a:prstGeom prst="rect">
                <a:avLst/>
              </a:prstGeom>
              <a:blipFill>
                <a:blip r:embed="rId15"/>
                <a:stretch>
                  <a:fillRect l="-1927" r="-193" b="-240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圆角矩形 91">
                <a:extLst>
                  <a:ext uri="{FF2B5EF4-FFF2-40B4-BE49-F238E27FC236}">
                    <a16:creationId xmlns:a16="http://schemas.microsoft.com/office/drawing/2014/main" id="{C57763CD-6A8D-4FE8-B484-3F91FA637A98}"/>
                  </a:ext>
                </a:extLst>
              </p:cNvPr>
              <p:cNvSpPr/>
              <p:nvPr/>
            </p:nvSpPr>
            <p:spPr bwMode="auto">
              <a:xfrm>
                <a:off x="214312" y="3452361"/>
                <a:ext cx="11763375" cy="1080001"/>
              </a:xfrm>
              <a:prstGeom prst="roundRect">
                <a:avLst>
                  <a:gd name="adj" fmla="val 9714"/>
                </a:avLst>
              </a:prstGeom>
              <a:solidFill>
                <a:schemeClr val="bg1">
                  <a:alpha val="89000"/>
                </a:schemeClr>
              </a:solidFill>
              <a:ln w="44450" algn="ctr">
                <a:solidFill>
                  <a:srgbClr val="0033CC"/>
                </a:solidFill>
                <a:miter lim="800000"/>
                <a:headEnd/>
                <a:tailEnd/>
              </a:ln>
              <a:effectLst/>
            </p:spPr>
            <p:txBody>
              <a:bodyPr lIns="91446" tIns="91446" rIns="91446" bIns="91446" rtlCol="0" anchor="ctr"/>
              <a:lstStyle/>
              <a:p>
                <a:pPr algn="ctr"/>
                <a:r>
                  <a:rPr kumimoji="1" lang="en-US" altLang="zh-CN" sz="3500" b="1" dirty="0">
                    <a:latin typeface="Calibri" panose="020F0502020204030204" pitchFamily="34" charset="0"/>
                    <a:ea typeface="黑体" pitchFamily="2" charset="-122"/>
                    <a:cs typeface="Calibri" panose="020F0502020204030204" pitchFamily="34" charset="0"/>
                  </a:rPr>
                  <a:t>Similar test accuracy, &gt;10</a:t>
                </a:r>
                <a14:m>
                  <m:oMath xmlns:m="http://schemas.openxmlformats.org/officeDocument/2006/math">
                    <m:r>
                      <a:rPr kumimoji="1" lang="en-US" altLang="zh-CN" sz="3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kumimoji="1" lang="zh-CN" altLang="en-US" sz="3500" b="1" dirty="0">
                    <a:latin typeface="Calibri" panose="020F0502020204030204" pitchFamily="34" charset="0"/>
                    <a:ea typeface="黑体" pitchFamily="2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500" b="1" dirty="0">
                    <a:latin typeface="Calibri" panose="020F0502020204030204" pitchFamily="34" charset="0"/>
                    <a:ea typeface="黑体" pitchFamily="2" charset="-122"/>
                    <a:cs typeface="Calibri" panose="020F0502020204030204" pitchFamily="34" charset="0"/>
                  </a:rPr>
                  <a:t>shorter test time &amp; less data traffic</a:t>
                </a:r>
                <a:endParaRPr kumimoji="1" lang="zh-CN" altLang="en-US" sz="3500" b="1" dirty="0">
                  <a:latin typeface="Calibri" panose="020F0502020204030204" pitchFamily="34" charset="0"/>
                  <a:ea typeface="黑体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1" name="圆角矩形 91">
                <a:extLst>
                  <a:ext uri="{FF2B5EF4-FFF2-40B4-BE49-F238E27FC236}">
                    <a16:creationId xmlns:a16="http://schemas.microsoft.com/office/drawing/2014/main" id="{C57763CD-6A8D-4FE8-B484-3F91FA637A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312" y="3452361"/>
                <a:ext cx="11763375" cy="1080001"/>
              </a:xfrm>
              <a:prstGeom prst="roundRect">
                <a:avLst>
                  <a:gd name="adj" fmla="val 9714"/>
                </a:avLst>
              </a:prstGeom>
              <a:blipFill>
                <a:blip r:embed="rId17"/>
                <a:stretch>
                  <a:fillRect l="-826" r="-826"/>
                </a:stretch>
              </a:blipFill>
              <a:ln w="44450" algn="ctr">
                <a:solidFill>
                  <a:srgbClr val="0033CC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95243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47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5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  <p:bldLst>
      <p:bldP spid="60" grpId="0" animBg="1"/>
      <p:bldP spid="61" grpId="0" animBg="1"/>
      <p:bldP spid="81" grpId="0" animBg="1"/>
      <p:bldP spid="91" grpId="0"/>
      <p:bldP spid="41" grpId="0" animBg="1"/>
    </p:bldLst>
  </p:timing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7E1A88FB-C8AB-0A47-AA54-32CB8AAAAECB}"/>
              </a:ext>
            </a:extLst>
          </p:cNvPr>
          <p:cNvSpPr txBox="1"/>
          <p:nvPr/>
        </p:nvSpPr>
        <p:spPr>
          <a:xfrm>
            <a:off x="252000" y="1138320"/>
            <a:ext cx="11384188" cy="5811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Deeply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characterizing </a:t>
            </a:r>
            <a:r>
              <a:rPr kumimoji="1"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3.54M</a:t>
            </a:r>
            <a:r>
              <a:rPr kumimoji="1" lang="en-US" altLang="zh-CN" sz="2800" b="1" dirty="0">
                <a:solidFill>
                  <a:srgbClr val="3A7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real-world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users’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mobile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cross-layer</a:t>
            </a:r>
            <a:r>
              <a:rPr kumimoji="1" lang="zh-CN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1" lang="zh-CN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cross-technology</a:t>
            </a:r>
            <a:r>
              <a:rPr kumimoji="1" lang="zh-CN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kumimoji="1" lang="zh-CN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1" lang="en-US" altLang="zh-C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ts val="12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kumimoji="1" lang="en-US" altLang="zh-C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Revealing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root causes of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undesirable mobile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bandwidths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1"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ts val="12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kumimoji="1"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Providing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useful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implications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ISPs,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content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providers,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users</a:t>
            </a:r>
          </a:p>
          <a:p>
            <a:pPr marL="457200" indent="-457200">
              <a:lnSpc>
                <a:spcPts val="12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kumimoji="1"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Building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ultra-fast,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ultra-light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service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finish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around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second</a:t>
            </a:r>
          </a:p>
          <a:p>
            <a:pPr marL="457200" indent="-457200">
              <a:lnSpc>
                <a:spcPts val="12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kumimoji="1"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https://mobilebandwidth.github.io/</a:t>
            </a:r>
            <a:endParaRPr kumimoji="1"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kumimoji="1"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8DC9AE1-2A93-4148-B35E-D251C472EF9F}"/>
              </a:ext>
            </a:extLst>
          </p:cNvPr>
          <p:cNvSpPr/>
          <p:nvPr/>
        </p:nvSpPr>
        <p:spPr>
          <a:xfrm>
            <a:off x="211730" y="137983"/>
            <a:ext cx="129708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3ABA15D2-B426-F842-9265-23CDE46F3456}"/>
              </a:ext>
            </a:extLst>
          </p:cNvPr>
          <p:cNvSpPr txBox="1">
            <a:spLocks/>
          </p:cNvSpPr>
          <p:nvPr/>
        </p:nvSpPr>
        <p:spPr>
          <a:xfrm>
            <a:off x="500250" y="2495526"/>
            <a:ext cx="11691750" cy="1601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27432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kumimoji="1"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35BDCF3E-36B9-9D48-9C09-0446BBD2D381}"/>
              </a:ext>
            </a:extLst>
          </p:cNvPr>
          <p:cNvSpPr txBox="1">
            <a:spLocks/>
          </p:cNvSpPr>
          <p:nvPr/>
        </p:nvSpPr>
        <p:spPr>
          <a:xfrm>
            <a:off x="500252" y="5256995"/>
            <a:ext cx="10751251" cy="1601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27432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kumimoji="1" lang="en-US" altLang="zh-C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8865F0EC-4F23-1747-9035-CB5FFCFD6BC4}"/>
              </a:ext>
            </a:extLst>
          </p:cNvPr>
          <p:cNvSpPr txBox="1">
            <a:spLocks/>
          </p:cNvSpPr>
          <p:nvPr/>
        </p:nvSpPr>
        <p:spPr>
          <a:xfrm>
            <a:off x="500250" y="4728324"/>
            <a:ext cx="10751251" cy="1601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27432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kumimoji="1"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182D2984-B549-2746-A271-8A7C4269E48F}"/>
              </a:ext>
            </a:extLst>
          </p:cNvPr>
          <p:cNvSpPr txBox="1">
            <a:spLocks/>
          </p:cNvSpPr>
          <p:nvPr/>
        </p:nvSpPr>
        <p:spPr>
          <a:xfrm>
            <a:off x="500253" y="3726010"/>
            <a:ext cx="10751251" cy="1601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27432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kumimoji="1"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E8EB870-2CE5-304F-8534-1CCD45ACD63C}"/>
              </a:ext>
            </a:extLst>
          </p:cNvPr>
          <p:cNvSpPr txBox="1"/>
          <p:nvPr/>
        </p:nvSpPr>
        <p:spPr>
          <a:xfrm>
            <a:off x="9264445" y="6388781"/>
            <a:ext cx="158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</a:t>
            </a:r>
            <a:r>
              <a:rPr kumimoji="1" lang="zh-CN" altLang="en-US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kumimoji="1" lang="zh-CN" altLang="en-US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artifacts</a:t>
            </a:r>
            <a:endParaRPr kumimoji="1" lang="zh-CN" altLang="en-US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426EDA3-E7A7-0645-89E4-4F511BD81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94" y="4980223"/>
            <a:ext cx="1450861" cy="145086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2F13E13-E53C-499A-867E-87E8FB034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925" y="52134"/>
            <a:ext cx="3448050" cy="10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7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 descr="“image”的图片搜索结果">
            <a:extLst>
              <a:ext uri="{FF2B5EF4-FFF2-40B4-BE49-F238E27FC236}">
                <a16:creationId xmlns:a16="http://schemas.microsoft.com/office/drawing/2014/main" id="{B17C117F-508B-5EF0-CFE1-9F99DC1805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701B244-3E51-E3F8-0384-FB4CF7A887AA}"/>
              </a:ext>
            </a:extLst>
          </p:cNvPr>
          <p:cNvSpPr/>
          <p:nvPr/>
        </p:nvSpPr>
        <p:spPr>
          <a:xfrm>
            <a:off x="253619" y="160338"/>
            <a:ext cx="116161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Worse still, bandwidth has decreased in 2021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46598DE-BA59-874C-82B6-62BD0F4394D9}"/>
              </a:ext>
            </a:extLst>
          </p:cNvPr>
          <p:cNvSpPr txBox="1"/>
          <p:nvPr/>
        </p:nvSpPr>
        <p:spPr>
          <a:xfrm>
            <a:off x="253619" y="971332"/>
            <a:ext cx="1177756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3.54M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end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users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shows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average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bandwidths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4G/5G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remarkably</a:t>
            </a:r>
            <a:r>
              <a:rPr kumimoji="1"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1"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箭头: 右 1">
            <a:extLst>
              <a:ext uri="{FF2B5EF4-FFF2-40B4-BE49-F238E27FC236}">
                <a16:creationId xmlns:a16="http://schemas.microsoft.com/office/drawing/2014/main" id="{68DD663A-48DB-9845-9751-5009907A5E9D}"/>
              </a:ext>
            </a:extLst>
          </p:cNvPr>
          <p:cNvSpPr/>
          <p:nvPr/>
        </p:nvSpPr>
        <p:spPr bwMode="auto">
          <a:xfrm>
            <a:off x="252000" y="4514211"/>
            <a:ext cx="10902060" cy="468620"/>
          </a:xfrm>
          <a:prstGeom prst="rightArrow">
            <a:avLst>
              <a:gd name="adj1" fmla="val 38292"/>
              <a:gd name="adj2" fmla="val 119991"/>
            </a:avLst>
          </a:prstGeom>
          <a:gradFill flip="none" rotWithShape="1">
            <a:gsLst>
              <a:gs pos="0">
                <a:schemeClr val="tx2"/>
              </a:gs>
              <a:gs pos="56000">
                <a:srgbClr val="942092">
                  <a:alpha val="50000"/>
                </a:srgbClr>
              </a:gs>
              <a:gs pos="100000">
                <a:srgbClr val="942092"/>
              </a:gs>
            </a:gsLst>
            <a:lin ang="0" scaled="1"/>
            <a:tileRect/>
          </a:gradFill>
          <a:ln w="9525" cap="flat" cmpd="sng" algn="ctr">
            <a:solidFill>
              <a:srgbClr val="94209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964095"/>
              </a:solidFill>
              <a:effectLst/>
              <a:latin typeface="华文行楷" pitchFamily="2" charset="-122"/>
              <a:ea typeface="宋体" pitchFamily="2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43FC8A8-219A-E244-AF80-2E747D1CAE1E}"/>
              </a:ext>
            </a:extLst>
          </p:cNvPr>
          <p:cNvSpPr txBox="1"/>
          <p:nvPr/>
        </p:nvSpPr>
        <p:spPr>
          <a:xfrm>
            <a:off x="10418400" y="4886347"/>
            <a:ext cx="17491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800" i="1" dirty="0">
                <a:solidFill>
                  <a:srgbClr val="9420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</a:p>
          <a:p>
            <a:pPr algn="ctr"/>
            <a:r>
              <a:rPr kumimoji="1" lang="en-US" altLang="zh-CN" sz="2800" i="1" dirty="0">
                <a:solidFill>
                  <a:srgbClr val="9420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endParaRPr kumimoji="1" lang="zh-CN" altLang="en-US" sz="2800" i="1" dirty="0">
              <a:solidFill>
                <a:srgbClr val="94209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直接连接符 106">
            <a:extLst>
              <a:ext uri="{FF2B5EF4-FFF2-40B4-BE49-F238E27FC236}">
                <a16:creationId xmlns:a16="http://schemas.microsoft.com/office/drawing/2014/main" id="{BD9F18F7-AA27-6E40-9C86-BD09DF031113}"/>
              </a:ext>
            </a:extLst>
          </p:cNvPr>
          <p:cNvCxnSpPr>
            <a:cxnSpLocks/>
            <a:stCxn id="50" idx="4"/>
            <a:endCxn id="49" idx="0"/>
          </p:cNvCxnSpPr>
          <p:nvPr/>
        </p:nvCxnSpPr>
        <p:spPr>
          <a:xfrm>
            <a:off x="9641495" y="4399210"/>
            <a:ext cx="0" cy="284184"/>
          </a:xfrm>
          <a:prstGeom prst="line">
            <a:avLst/>
          </a:prstGeom>
          <a:ln w="254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C8DBE568-A437-3347-8AAE-C2810FEC084E}"/>
              </a:ext>
            </a:extLst>
          </p:cNvPr>
          <p:cNvSpPr txBox="1"/>
          <p:nvPr/>
        </p:nvSpPr>
        <p:spPr>
          <a:xfrm>
            <a:off x="8893463" y="3317754"/>
            <a:ext cx="16400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i="1" dirty="0">
                <a:solidFill>
                  <a:srgbClr val="0033CC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343</a:t>
            </a:r>
            <a:r>
              <a:rPr lang="zh-CN" altLang="en-US" sz="2800" i="1" dirty="0">
                <a:solidFill>
                  <a:srgbClr val="0033CC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1" dirty="0">
                <a:solidFill>
                  <a:srgbClr val="0033CC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Mbps</a:t>
            </a:r>
            <a:endParaRPr kumimoji="0" lang="zh-CN" altLang="en-US" sz="2800" i="1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886D698C-3BA4-8B46-BCAC-85D8CCA3B15D}"/>
              </a:ext>
            </a:extLst>
          </p:cNvPr>
          <p:cNvSpPr/>
          <p:nvPr/>
        </p:nvSpPr>
        <p:spPr>
          <a:xfrm>
            <a:off x="9569495" y="4683394"/>
            <a:ext cx="144000" cy="144000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A7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0B9C7519-DB88-2F44-8FE2-8C1F235D21D6}"/>
              </a:ext>
            </a:extLst>
          </p:cNvPr>
          <p:cNvSpPr/>
          <p:nvPr/>
        </p:nvSpPr>
        <p:spPr>
          <a:xfrm>
            <a:off x="9569495" y="4255210"/>
            <a:ext cx="144000" cy="144000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A7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B66EEED1-2538-7B4A-96A1-637EE9BBB784}"/>
              </a:ext>
            </a:extLst>
          </p:cNvPr>
          <p:cNvSpPr txBox="1"/>
          <p:nvPr/>
        </p:nvSpPr>
        <p:spPr>
          <a:xfrm>
            <a:off x="6588528" y="3319200"/>
            <a:ext cx="16288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305</a:t>
            </a:r>
            <a:r>
              <a:rPr kumimoji="0" lang="zh-CN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1" dirty="0">
                <a:solidFill>
                  <a:srgbClr val="0033CC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</a:t>
            </a:r>
            <a:r>
              <a:rPr kumimoji="0" lang="en-US" altLang="zh-CN" sz="280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bps</a:t>
            </a:r>
            <a:endParaRPr kumimoji="0" lang="zh-CN" altLang="en-US" sz="2800" i="1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52" name="直接连接符 106">
            <a:extLst>
              <a:ext uri="{FF2B5EF4-FFF2-40B4-BE49-F238E27FC236}">
                <a16:creationId xmlns:a16="http://schemas.microsoft.com/office/drawing/2014/main" id="{4E1787A3-39ED-4749-8094-CA1B75CF2DF9}"/>
              </a:ext>
            </a:extLst>
          </p:cNvPr>
          <p:cNvCxnSpPr>
            <a:cxnSpLocks/>
            <a:stCxn id="54" idx="4"/>
            <a:endCxn id="53" idx="0"/>
          </p:cNvCxnSpPr>
          <p:nvPr/>
        </p:nvCxnSpPr>
        <p:spPr>
          <a:xfrm>
            <a:off x="7437004" y="4399210"/>
            <a:ext cx="0" cy="284184"/>
          </a:xfrm>
          <a:prstGeom prst="line">
            <a:avLst/>
          </a:prstGeom>
          <a:ln w="254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椭圆 52">
            <a:extLst>
              <a:ext uri="{FF2B5EF4-FFF2-40B4-BE49-F238E27FC236}">
                <a16:creationId xmlns:a16="http://schemas.microsoft.com/office/drawing/2014/main" id="{C2CFC133-1332-254F-AA2D-C9B1D37254F2}"/>
              </a:ext>
            </a:extLst>
          </p:cNvPr>
          <p:cNvSpPr/>
          <p:nvPr/>
        </p:nvSpPr>
        <p:spPr>
          <a:xfrm>
            <a:off x="7365004" y="4683394"/>
            <a:ext cx="144000" cy="144000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A7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6888F8EA-E116-4244-92BE-18B87BAA975A}"/>
              </a:ext>
            </a:extLst>
          </p:cNvPr>
          <p:cNvSpPr/>
          <p:nvPr/>
        </p:nvSpPr>
        <p:spPr>
          <a:xfrm>
            <a:off x="7365004" y="4255210"/>
            <a:ext cx="144000" cy="144000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A7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55" name="直接连接符 106">
            <a:extLst>
              <a:ext uri="{FF2B5EF4-FFF2-40B4-BE49-F238E27FC236}">
                <a16:creationId xmlns:a16="http://schemas.microsoft.com/office/drawing/2014/main" id="{CF8E2099-BC2A-4E47-83AA-43E5C8D0E1B6}"/>
              </a:ext>
            </a:extLst>
          </p:cNvPr>
          <p:cNvCxnSpPr>
            <a:cxnSpLocks/>
            <a:stCxn id="57" idx="4"/>
            <a:endCxn id="56" idx="0"/>
          </p:cNvCxnSpPr>
          <p:nvPr/>
        </p:nvCxnSpPr>
        <p:spPr>
          <a:xfrm>
            <a:off x="1378459" y="4396822"/>
            <a:ext cx="0" cy="284184"/>
          </a:xfrm>
          <a:prstGeom prst="line">
            <a:avLst/>
          </a:prstGeom>
          <a:ln w="25400">
            <a:solidFill>
              <a:srgbClr val="00A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椭圆 55">
            <a:extLst>
              <a:ext uri="{FF2B5EF4-FFF2-40B4-BE49-F238E27FC236}">
                <a16:creationId xmlns:a16="http://schemas.microsoft.com/office/drawing/2014/main" id="{583C17F3-99E2-6448-9C9E-BCDF4D9BCDD2}"/>
              </a:ext>
            </a:extLst>
          </p:cNvPr>
          <p:cNvSpPr/>
          <p:nvPr/>
        </p:nvSpPr>
        <p:spPr>
          <a:xfrm>
            <a:off x="1306459" y="4681006"/>
            <a:ext cx="144000" cy="144000"/>
          </a:xfrm>
          <a:prstGeom prst="ellipse">
            <a:avLst/>
          </a:prstGeom>
          <a:solidFill>
            <a:srgbClr val="00A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A7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7864ADD2-FE61-D34C-ACB4-1180A1CCF0B8}"/>
              </a:ext>
            </a:extLst>
          </p:cNvPr>
          <p:cNvSpPr/>
          <p:nvPr/>
        </p:nvSpPr>
        <p:spPr>
          <a:xfrm>
            <a:off x="1306459" y="4252822"/>
            <a:ext cx="144000" cy="144000"/>
          </a:xfrm>
          <a:prstGeom prst="ellipse">
            <a:avLst/>
          </a:prstGeom>
          <a:solidFill>
            <a:srgbClr val="00A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A7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58" name="直接连接符 106">
            <a:extLst>
              <a:ext uri="{FF2B5EF4-FFF2-40B4-BE49-F238E27FC236}">
                <a16:creationId xmlns:a16="http://schemas.microsoft.com/office/drawing/2014/main" id="{30E0D609-659E-C745-B5C7-D9AF7C13B8EC}"/>
              </a:ext>
            </a:extLst>
          </p:cNvPr>
          <p:cNvCxnSpPr>
            <a:cxnSpLocks/>
            <a:stCxn id="60" idx="4"/>
            <a:endCxn id="59" idx="0"/>
          </p:cNvCxnSpPr>
          <p:nvPr/>
        </p:nvCxnSpPr>
        <p:spPr>
          <a:xfrm>
            <a:off x="3772483" y="4396822"/>
            <a:ext cx="0" cy="284184"/>
          </a:xfrm>
          <a:prstGeom prst="line">
            <a:avLst/>
          </a:prstGeom>
          <a:ln w="25400">
            <a:solidFill>
              <a:srgbClr val="00A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椭圆 58">
            <a:extLst>
              <a:ext uri="{FF2B5EF4-FFF2-40B4-BE49-F238E27FC236}">
                <a16:creationId xmlns:a16="http://schemas.microsoft.com/office/drawing/2014/main" id="{DD737FC2-9D92-6F44-9BDA-553CB4AF0C87}"/>
              </a:ext>
            </a:extLst>
          </p:cNvPr>
          <p:cNvSpPr/>
          <p:nvPr/>
        </p:nvSpPr>
        <p:spPr>
          <a:xfrm>
            <a:off x="3700483" y="4681006"/>
            <a:ext cx="144000" cy="144000"/>
          </a:xfrm>
          <a:prstGeom prst="ellipse">
            <a:avLst/>
          </a:prstGeom>
          <a:solidFill>
            <a:srgbClr val="00A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A7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7BB933B0-F82B-CF4B-82DF-56BA756DF857}"/>
              </a:ext>
            </a:extLst>
          </p:cNvPr>
          <p:cNvSpPr/>
          <p:nvPr/>
        </p:nvSpPr>
        <p:spPr>
          <a:xfrm>
            <a:off x="3700483" y="4252822"/>
            <a:ext cx="144000" cy="144000"/>
          </a:xfrm>
          <a:prstGeom prst="ellipse">
            <a:avLst/>
          </a:prstGeom>
          <a:solidFill>
            <a:srgbClr val="00A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A7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0FAAF11-33DF-7F4E-82F3-E8683D872C45}"/>
              </a:ext>
            </a:extLst>
          </p:cNvPr>
          <p:cNvSpPr txBox="1"/>
          <p:nvPr/>
        </p:nvSpPr>
        <p:spPr>
          <a:xfrm>
            <a:off x="706199" y="3317754"/>
            <a:ext cx="15278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A047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2021</a:t>
            </a:r>
            <a:endParaRPr lang="en-US" altLang="zh-CN" sz="2800" b="1" dirty="0">
              <a:solidFill>
                <a:srgbClr val="00A047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1" u="none" strike="noStrike" kern="1200" cap="none" spc="0" normalizeH="0" baseline="0" noProof="0" dirty="0">
                <a:ln>
                  <a:noFill/>
                </a:ln>
                <a:solidFill>
                  <a:srgbClr val="00A047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53</a:t>
            </a:r>
            <a:r>
              <a:rPr kumimoji="0" lang="zh-CN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00A047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i="1" u="none" strike="noStrike" kern="1200" cap="none" spc="0" normalizeH="0" baseline="0" noProof="0" dirty="0">
                <a:ln>
                  <a:noFill/>
                </a:ln>
                <a:solidFill>
                  <a:srgbClr val="00A047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Mbps</a:t>
            </a:r>
            <a:r>
              <a:rPr kumimoji="0" lang="zh-CN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00A047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7B5CBF93-7A50-0C43-8976-5013AEEA8C47}"/>
              </a:ext>
            </a:extLst>
          </p:cNvPr>
          <p:cNvSpPr txBox="1"/>
          <p:nvPr/>
        </p:nvSpPr>
        <p:spPr>
          <a:xfrm>
            <a:off x="3077380" y="3323470"/>
            <a:ext cx="1527854" cy="954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00A047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1" u="none" strike="noStrike" kern="1200" cap="none" spc="0" normalizeH="0" baseline="0" noProof="0" dirty="0">
                <a:ln>
                  <a:noFill/>
                </a:ln>
                <a:solidFill>
                  <a:srgbClr val="00A047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68</a:t>
            </a:r>
            <a:r>
              <a:rPr kumimoji="0" lang="zh-CN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00A047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i="1" u="none" strike="noStrike" kern="1200" cap="none" spc="0" normalizeH="0" baseline="0" noProof="0" dirty="0">
                <a:ln>
                  <a:noFill/>
                </a:ln>
                <a:solidFill>
                  <a:srgbClr val="00A047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Mbps</a:t>
            </a:r>
            <a:r>
              <a:rPr kumimoji="0" lang="zh-CN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00A047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0A278743-C8DA-1B41-A837-BB2B85978A29}"/>
              </a:ext>
            </a:extLst>
          </p:cNvPr>
          <p:cNvSpPr/>
          <p:nvPr/>
        </p:nvSpPr>
        <p:spPr bwMode="auto">
          <a:xfrm>
            <a:off x="5017477" y="4414079"/>
            <a:ext cx="1249505" cy="808067"/>
          </a:xfrm>
          <a:prstGeom prst="rect">
            <a:avLst/>
          </a:prstGeom>
          <a:solidFill>
            <a:schemeClr val="bg1"/>
          </a:solidFill>
          <a:ln w="3175" algn="ctr">
            <a:noFill/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F00F3363-362D-AC46-992E-767B7822FCDB}"/>
              </a:ext>
            </a:extLst>
          </p:cNvPr>
          <p:cNvSpPr txBox="1"/>
          <p:nvPr/>
        </p:nvSpPr>
        <p:spPr>
          <a:xfrm>
            <a:off x="5339384" y="4103610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rgbClr val="9420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1" lang="zh-CN" altLang="en-US" sz="5400" dirty="0">
              <a:solidFill>
                <a:srgbClr val="94209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76103BE9-7785-2942-A36F-57BE534DF48D}"/>
              </a:ext>
            </a:extLst>
          </p:cNvPr>
          <p:cNvSpPr txBox="1"/>
          <p:nvPr/>
        </p:nvSpPr>
        <p:spPr>
          <a:xfrm>
            <a:off x="2153805" y="5141405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00A0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4G</a:t>
            </a:r>
            <a:endParaRPr kumimoji="1" lang="zh-CN" altLang="en-US" sz="3600" b="1" dirty="0">
              <a:solidFill>
                <a:srgbClr val="00A0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76FFB92A-E75A-FB4E-BD6A-E3AE820803E1}"/>
              </a:ext>
            </a:extLst>
          </p:cNvPr>
          <p:cNvSpPr txBox="1"/>
          <p:nvPr/>
        </p:nvSpPr>
        <p:spPr>
          <a:xfrm>
            <a:off x="8276279" y="5241421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5G</a:t>
            </a:r>
            <a:endParaRPr kumimoji="1" lang="zh-CN" altLang="en-US" sz="36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弧 66">
            <a:extLst>
              <a:ext uri="{FF2B5EF4-FFF2-40B4-BE49-F238E27FC236}">
                <a16:creationId xmlns:a16="http://schemas.microsoft.com/office/drawing/2014/main" id="{AFCE2A4E-FB91-434D-B908-3CE0A9239E9C}"/>
              </a:ext>
            </a:extLst>
          </p:cNvPr>
          <p:cNvSpPr/>
          <p:nvPr/>
        </p:nvSpPr>
        <p:spPr bwMode="auto">
          <a:xfrm rot="10800000">
            <a:off x="1977331" y="3559142"/>
            <a:ext cx="1306063" cy="942741"/>
          </a:xfrm>
          <a:prstGeom prst="arc">
            <a:avLst>
              <a:gd name="adj1" fmla="val 1172186"/>
              <a:gd name="adj2" fmla="val 9439988"/>
            </a:avLst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stealth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68" name="弧 67">
            <a:extLst>
              <a:ext uri="{FF2B5EF4-FFF2-40B4-BE49-F238E27FC236}">
                <a16:creationId xmlns:a16="http://schemas.microsoft.com/office/drawing/2014/main" id="{E2422E4C-4F1E-084B-BDD7-2466A6507EC1}"/>
              </a:ext>
            </a:extLst>
          </p:cNvPr>
          <p:cNvSpPr/>
          <p:nvPr/>
        </p:nvSpPr>
        <p:spPr bwMode="auto">
          <a:xfrm rot="10800000">
            <a:off x="7867960" y="3560400"/>
            <a:ext cx="1306063" cy="942741"/>
          </a:xfrm>
          <a:prstGeom prst="arc">
            <a:avLst>
              <a:gd name="adj1" fmla="val 1172186"/>
              <a:gd name="adj2" fmla="val 9439988"/>
            </a:avLst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stealth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68B11FD4-EA27-FA4A-891E-03B6FC4612F4}"/>
              </a:ext>
            </a:extLst>
          </p:cNvPr>
          <p:cNvSpPr txBox="1"/>
          <p:nvPr/>
        </p:nvSpPr>
        <p:spPr>
          <a:xfrm>
            <a:off x="1985591" y="2728145"/>
            <a:ext cx="1317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22%</a:t>
            </a:r>
          </a:p>
          <a:p>
            <a:pPr algn="ctr"/>
            <a:r>
              <a:rPr kumimoji="1" lang="en-US" altLang="zh-CN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endParaRPr kumimoji="1" lang="zh-CN" altLang="en-US" sz="24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3F3545A7-7D97-FD4F-AD76-04A8FF8079F5}"/>
              </a:ext>
            </a:extLst>
          </p:cNvPr>
          <p:cNvSpPr txBox="1"/>
          <p:nvPr/>
        </p:nvSpPr>
        <p:spPr>
          <a:xfrm>
            <a:off x="7852859" y="2723239"/>
            <a:ext cx="1317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11%</a:t>
            </a:r>
          </a:p>
          <a:p>
            <a:pPr algn="ctr"/>
            <a:r>
              <a:rPr kumimoji="1" lang="en-US" altLang="zh-CN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endParaRPr kumimoji="1" lang="zh-CN" altLang="en-US" sz="24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518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 animBg="1"/>
      <p:bldP spid="54" grpId="0" animBg="1"/>
      <p:bldP spid="56" grpId="0" animBg="1"/>
      <p:bldP spid="57" grpId="0" animBg="1"/>
      <p:bldP spid="61" grpId="0"/>
      <p:bldP spid="67" grpId="0" animBg="1"/>
      <p:bldP spid="68" grpId="0" animBg="1"/>
      <p:bldP spid="69" grpId="0"/>
      <p:bldP spid="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 descr="“image”的图片搜索结果">
            <a:extLst>
              <a:ext uri="{FF2B5EF4-FFF2-40B4-BE49-F238E27FC236}">
                <a16:creationId xmlns:a16="http://schemas.microsoft.com/office/drawing/2014/main" id="{B17C117F-508B-5EF0-CFE1-9F99DC1805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701B244-3E51-E3F8-0384-FB4CF7A887AA}"/>
              </a:ext>
            </a:extLst>
          </p:cNvPr>
          <p:cNvSpPr/>
          <p:nvPr/>
        </p:nvSpPr>
        <p:spPr>
          <a:xfrm>
            <a:off x="287918" y="2367171"/>
            <a:ext cx="1161616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What’s wrong with the current deployments</a:t>
            </a:r>
          </a:p>
          <a:p>
            <a:pPr algn="ctr"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and</a:t>
            </a:r>
          </a:p>
          <a:p>
            <a:pPr algn="ctr"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how to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reach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the theoretical promises?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105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E0D6A9E1-6BB6-461E-A9E8-C1E77648D119}"/>
              </a:ext>
            </a:extLst>
          </p:cNvPr>
          <p:cNvSpPr/>
          <p:nvPr/>
        </p:nvSpPr>
        <p:spPr>
          <a:xfrm>
            <a:off x="253620" y="160338"/>
            <a:ext cx="115405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Contribution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6976C14-3895-FA43-8084-610B8514AFBE}"/>
              </a:ext>
            </a:extLst>
          </p:cNvPr>
          <p:cNvSpPr txBox="1"/>
          <p:nvPr/>
        </p:nvSpPr>
        <p:spPr>
          <a:xfrm>
            <a:off x="252000" y="867600"/>
            <a:ext cx="1192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Mobile app-based</a:t>
            </a:r>
            <a:r>
              <a:rPr kumimoji="1"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cross-layer and cross-technology measurement</a:t>
            </a:r>
            <a:br>
              <a:rPr kumimoji="1" lang="en-US" altLang="zh-CN" sz="2800" b="1" dirty="0">
                <a:solidFill>
                  <a:srgbClr val="3A7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capture rich low-level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diagnostic information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scale</a:t>
            </a:r>
          </a:p>
          <a:p>
            <a:pPr marL="457200" indent="-4572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kumimoji="1" lang="en-US" altLang="zh-CN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DC05540-436B-8646-91B4-85BDADED32CC}"/>
              </a:ext>
            </a:extLst>
          </p:cNvPr>
          <p:cNvSpPr txBox="1"/>
          <p:nvPr/>
        </p:nvSpPr>
        <p:spPr>
          <a:xfrm>
            <a:off x="252000" y="2272586"/>
            <a:ext cx="11922000" cy="2343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Revealing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root causes</a:t>
            </a:r>
            <a:r>
              <a:rPr kumimoji="1" lang="en-US" altLang="zh-CN" sz="2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undesirable access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bandwidths</a:t>
            </a:r>
            <a:b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- radio resource migration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4G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5G</a:t>
            </a:r>
            <a:b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- dense deployment of 5G base stations in crowded areas </a:t>
            </a:r>
            <a:b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1" lang="en-US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WiFi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bandwidth limited by wired networks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B4461F7-FFAE-1849-9EAB-D4B1BE67B144}"/>
              </a:ext>
            </a:extLst>
          </p:cNvPr>
          <p:cNvSpPr txBox="1"/>
          <p:nvPr/>
        </p:nvSpPr>
        <p:spPr>
          <a:xfrm>
            <a:off x="252000" y="4766484"/>
            <a:ext cx="11922000" cy="242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Swiftest:</a:t>
            </a:r>
            <a:r>
              <a:rPr kumimoji="1" lang="zh-CN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ultra-fast,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ultra-light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service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(BTS)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highly efficient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probing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statistical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guidance</a:t>
            </a:r>
            <a:b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around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second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kumimoji="1"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70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10" descr="“image”的图片搜索结果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C009D136-EEB2-014E-B39A-F48EA177F14F}"/>
                  </a:ext>
                </a:extLst>
              </p:cNvPr>
              <p:cNvSpPr txBox="1"/>
              <p:nvPr/>
            </p:nvSpPr>
            <p:spPr>
              <a:xfrm>
                <a:off x="252000" y="867600"/>
                <a:ext cx="9988137" cy="1964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SzPct val="100000"/>
                  <a:buFont typeface="Arial" panose="020B0604020202020204" pitchFamily="34" charset="0"/>
                  <a:buChar char="•"/>
                </a:pPr>
                <a:r>
                  <a:rPr kumimoji="1" lang="en-US" altLang="zh-CN" sz="2800" dirty="0" err="1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UUSpeedTest</a:t>
                </a:r>
                <a:r>
                  <a:rPr kumimoji="1" lang="en-US" altLang="zh-CN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,</a:t>
                </a:r>
                <a:r>
                  <a:rPr kumimoji="1" lang="zh-CN" altLang="en-US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a</a:t>
                </a:r>
                <a:r>
                  <a:rPr kumimoji="1" lang="zh-CN" altLang="en-US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major</a:t>
                </a:r>
                <a:r>
                  <a:rPr kumimoji="1" lang="zh-CN" altLang="en-US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bandwidth</a:t>
                </a:r>
                <a:r>
                  <a:rPr kumimoji="1" lang="zh-CN" altLang="en-US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testing</a:t>
                </a:r>
                <a:r>
                  <a:rPr kumimoji="1" lang="zh-CN" altLang="en-US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service</a:t>
                </a:r>
                <a:r>
                  <a:rPr kumimoji="1" lang="zh-CN" altLang="en-US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(BTS)</a:t>
                </a:r>
                <a:r>
                  <a:rPr kumimoji="1" lang="zh-CN" altLang="en-US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in</a:t>
                </a:r>
                <a:r>
                  <a:rPr kumimoji="1" lang="zh-CN" altLang="en-US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China</a:t>
                </a:r>
                <a:r>
                  <a:rPr kumimoji="1" lang="zh-CN" altLang="en-US" sz="2800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 </a:t>
                </a:r>
                <a:endParaRPr kumimoji="1" lang="en-US" altLang="zh-CN" sz="2800" dirty="0">
                  <a:latin typeface="Calibri" panose="020F0502020204030204" pitchFamily="34" charset="0"/>
                  <a:ea typeface="+mj-ea"/>
                  <a:cs typeface="Calibri" panose="020F050202020403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Android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app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with</a:t>
                </a:r>
                <a:r>
                  <a:rPr kumimoji="1" lang="zh-CN" altLang="en-US" sz="2800" b="1" dirty="0">
                    <a:solidFill>
                      <a:srgbClr val="3A7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b="1" dirty="0">
                    <a:solidFill>
                      <a:srgbClr val="0033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17M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users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&amp;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800" b="1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</m:oMath>
                </a14:m>
                <a:r>
                  <a:rPr kumimoji="1" lang="en-US" altLang="zh-CN" sz="2800" b="1" dirty="0">
                    <a:solidFill>
                      <a:srgbClr val="0033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0.2M</a:t>
                </a:r>
                <a:r>
                  <a:rPr kumimoji="1" lang="zh-CN" altLang="en-US" sz="2800" dirty="0">
                    <a:solidFill>
                      <a:srgbClr val="0033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tests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per</a:t>
                </a:r>
                <a:r>
                  <a:rPr kumimoji="1"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day</a:t>
                </a:r>
              </a:p>
              <a:p>
                <a:pPr marL="457200" indent="-457200">
                  <a:lnSpc>
                    <a:spcPct val="150000"/>
                  </a:lnSpc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</a:pPr>
                <a:endParaRPr kumimoji="1"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C009D136-EEB2-014E-B39A-F48EA177F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00" y="867600"/>
                <a:ext cx="9988137" cy="1964512"/>
              </a:xfrm>
              <a:prstGeom prst="rect">
                <a:avLst/>
              </a:prstGeom>
              <a:blipFill>
                <a:blip r:embed="rId6"/>
                <a:stretch>
                  <a:fillRect l="-10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6B6BA84F-6ABB-114B-9252-A7F769886ED8}"/>
              </a:ext>
            </a:extLst>
          </p:cNvPr>
          <p:cNvSpPr/>
          <p:nvPr/>
        </p:nvSpPr>
        <p:spPr>
          <a:xfrm>
            <a:off x="253620" y="160338"/>
            <a:ext cx="115405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Opportunities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4FE968F-AD88-9046-9D8C-2D4B788FD218}"/>
              </a:ext>
            </a:extLst>
          </p:cNvPr>
          <p:cNvSpPr txBox="1"/>
          <p:nvPr/>
        </p:nvSpPr>
        <p:spPr>
          <a:xfrm>
            <a:off x="4786837" y="3801023"/>
            <a:ext cx="206662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3.54M</a:t>
            </a:r>
          </a:p>
          <a:p>
            <a:pPr algn="ctr"/>
            <a:r>
              <a:rPr kumimoji="1" lang="en-US" altLang="zh-CN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End</a:t>
            </a:r>
            <a:r>
              <a:rPr kumimoji="1" lang="zh-CN" altLang="en-US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users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A1A027F-274F-8141-B7DE-688CE58F5137}"/>
              </a:ext>
            </a:extLst>
          </p:cNvPr>
          <p:cNvSpPr txBox="1"/>
          <p:nvPr/>
        </p:nvSpPr>
        <p:spPr>
          <a:xfrm>
            <a:off x="4773724" y="5151092"/>
            <a:ext cx="206662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191</a:t>
            </a:r>
          </a:p>
          <a:p>
            <a:pPr algn="ctr"/>
            <a:r>
              <a:rPr kumimoji="1" lang="en-US" altLang="zh-CN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Phone</a:t>
            </a:r>
            <a:r>
              <a:rPr kumimoji="1" lang="zh-CN" altLang="en-US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vendors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C5CB84A-4D87-2443-BA9F-19ACDC812049}"/>
              </a:ext>
            </a:extLst>
          </p:cNvPr>
          <p:cNvSpPr txBox="1"/>
          <p:nvPr/>
        </p:nvSpPr>
        <p:spPr>
          <a:xfrm>
            <a:off x="7704903" y="3801023"/>
            <a:ext cx="206662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2.04M</a:t>
            </a:r>
          </a:p>
          <a:p>
            <a:pPr algn="ctr"/>
            <a:r>
              <a:rPr kumimoji="1" lang="en-US" altLang="zh-CN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Base</a:t>
            </a:r>
            <a:r>
              <a:rPr kumimoji="1" lang="zh-CN" altLang="en-US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stations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576DAC2-E14E-F34F-AD9A-AD7F71D90C90}"/>
              </a:ext>
            </a:extLst>
          </p:cNvPr>
          <p:cNvSpPr txBox="1"/>
          <p:nvPr/>
        </p:nvSpPr>
        <p:spPr>
          <a:xfrm>
            <a:off x="1855658" y="5153305"/>
            <a:ext cx="206662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4.47M</a:t>
            </a:r>
          </a:p>
          <a:p>
            <a:pPr algn="ctr"/>
            <a:r>
              <a:rPr kumimoji="1" lang="en-US" altLang="zh-CN" sz="2400" dirty="0" err="1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WiFi</a:t>
            </a:r>
            <a:r>
              <a:rPr kumimoji="1" lang="zh-CN" altLang="en-US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APs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73B34A4-5897-DA4D-8FB3-B23DFA6FD7BE}"/>
              </a:ext>
            </a:extLst>
          </p:cNvPr>
          <p:cNvSpPr txBox="1"/>
          <p:nvPr/>
        </p:nvSpPr>
        <p:spPr>
          <a:xfrm>
            <a:off x="7687562" y="5153826"/>
            <a:ext cx="206662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2,381</a:t>
            </a:r>
          </a:p>
          <a:p>
            <a:pPr algn="ctr"/>
            <a:r>
              <a:rPr kumimoji="1" lang="en-US" altLang="zh-CN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Device</a:t>
            </a:r>
            <a:r>
              <a:rPr kumimoji="1" lang="zh-CN" altLang="en-US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models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A94F6298-0D22-FC4D-A165-CFFBD48CE982}"/>
              </a:ext>
            </a:extLst>
          </p:cNvPr>
          <p:cNvSpPr/>
          <p:nvPr/>
        </p:nvSpPr>
        <p:spPr bwMode="auto">
          <a:xfrm>
            <a:off x="7704903" y="3801023"/>
            <a:ext cx="2066626" cy="898619"/>
          </a:xfrm>
          <a:prstGeom prst="roundRect">
            <a:avLst>
              <a:gd name="adj" fmla="val 9714"/>
            </a:avLst>
          </a:prstGeom>
          <a:noFill/>
          <a:ln w="44450" algn="ctr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rgbClr val="3A7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F85C2D30-000A-AD4B-B784-3169485BFE96}"/>
              </a:ext>
            </a:extLst>
          </p:cNvPr>
          <p:cNvSpPr/>
          <p:nvPr/>
        </p:nvSpPr>
        <p:spPr bwMode="auto">
          <a:xfrm>
            <a:off x="4786837" y="3801023"/>
            <a:ext cx="2066626" cy="898619"/>
          </a:xfrm>
          <a:prstGeom prst="roundRect">
            <a:avLst>
              <a:gd name="adj" fmla="val 9714"/>
            </a:avLst>
          </a:prstGeom>
          <a:noFill/>
          <a:ln w="44450" algn="ctr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rgbClr val="3A7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09502DF6-AC78-6847-9721-524000D05BEE}"/>
              </a:ext>
            </a:extLst>
          </p:cNvPr>
          <p:cNvSpPr/>
          <p:nvPr/>
        </p:nvSpPr>
        <p:spPr bwMode="auto">
          <a:xfrm>
            <a:off x="1836203" y="5153305"/>
            <a:ext cx="2066626" cy="898619"/>
          </a:xfrm>
          <a:prstGeom prst="roundRect">
            <a:avLst>
              <a:gd name="adj" fmla="val 9714"/>
            </a:avLst>
          </a:prstGeom>
          <a:noFill/>
          <a:ln w="44450" algn="ctr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rgbClr val="3A7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C0CB5D74-F411-2240-AAD1-C8645E872D1D}"/>
              </a:ext>
            </a:extLst>
          </p:cNvPr>
          <p:cNvSpPr/>
          <p:nvPr/>
        </p:nvSpPr>
        <p:spPr bwMode="auto">
          <a:xfrm>
            <a:off x="4771610" y="5153305"/>
            <a:ext cx="2066626" cy="898619"/>
          </a:xfrm>
          <a:prstGeom prst="roundRect">
            <a:avLst>
              <a:gd name="adj" fmla="val 9714"/>
            </a:avLst>
          </a:prstGeom>
          <a:noFill/>
          <a:ln w="44450" algn="ctr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rgbClr val="3A7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C09F8300-2C1A-6F42-8DF7-903EC3B78EA8}"/>
              </a:ext>
            </a:extLst>
          </p:cNvPr>
          <p:cNvSpPr/>
          <p:nvPr/>
        </p:nvSpPr>
        <p:spPr bwMode="auto">
          <a:xfrm>
            <a:off x="7704903" y="5145118"/>
            <a:ext cx="2066626" cy="898619"/>
          </a:xfrm>
          <a:prstGeom prst="roundRect">
            <a:avLst>
              <a:gd name="adj" fmla="val 9714"/>
            </a:avLst>
          </a:prstGeom>
          <a:noFill/>
          <a:ln w="44450" algn="ctr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rgbClr val="3A7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E49C623-F547-C242-AADC-5335862AF4DD}"/>
              </a:ext>
            </a:extLst>
          </p:cNvPr>
          <p:cNvSpPr txBox="1"/>
          <p:nvPr/>
        </p:nvSpPr>
        <p:spPr>
          <a:xfrm>
            <a:off x="252000" y="2107806"/>
            <a:ext cx="11922000" cy="12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One year collaboration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kumimoji="1"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UUSpeedTest</a:t>
            </a:r>
            <a:b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large-scale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help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understand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causes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1339D38-A2CD-4E4D-A179-BE9A2806FF8A}"/>
              </a:ext>
            </a:extLst>
          </p:cNvPr>
          <p:cNvSpPr txBox="1"/>
          <p:nvPr/>
        </p:nvSpPr>
        <p:spPr>
          <a:xfrm>
            <a:off x="1879341" y="3827386"/>
            <a:ext cx="206662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23.6M</a:t>
            </a:r>
          </a:p>
          <a:p>
            <a:pPr algn="ctr"/>
            <a:r>
              <a:rPr kumimoji="1" lang="en-US" altLang="zh-CN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Tests</a:t>
            </a: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D9063D4F-1EC3-844A-9A8F-07C08069221B}"/>
              </a:ext>
            </a:extLst>
          </p:cNvPr>
          <p:cNvSpPr/>
          <p:nvPr/>
        </p:nvSpPr>
        <p:spPr bwMode="auto">
          <a:xfrm>
            <a:off x="1855658" y="3801023"/>
            <a:ext cx="2066626" cy="898619"/>
          </a:xfrm>
          <a:prstGeom prst="roundRect">
            <a:avLst>
              <a:gd name="adj" fmla="val 9714"/>
            </a:avLst>
          </a:prstGeom>
          <a:noFill/>
          <a:ln w="44450" algn="ctr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>
              <a:solidFill>
                <a:srgbClr val="3A7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258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5" grpId="0" animBg="1"/>
      <p:bldP spid="26" grpId="0" animBg="1"/>
      <p:bldP spid="27" grpId="0"/>
      <p:bldP spid="28" grpId="0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10" descr="“image”的图片搜索结果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D0FF2D1-BDF3-EB41-9EC5-F4502895E569}"/>
              </a:ext>
            </a:extLst>
          </p:cNvPr>
          <p:cNvSpPr/>
          <p:nvPr/>
        </p:nvSpPr>
        <p:spPr>
          <a:xfrm>
            <a:off x="253619" y="160338"/>
            <a:ext cx="130124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Bandwidth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testing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method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&amp;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analysis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challenges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FCF144B-5DBF-9044-A480-66FC21CFA8C6}"/>
              </a:ext>
            </a:extLst>
          </p:cNvPr>
          <p:cNvSpPr txBox="1"/>
          <p:nvPr/>
        </p:nvSpPr>
        <p:spPr>
          <a:xfrm>
            <a:off x="252000" y="867600"/>
            <a:ext cx="960320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Standard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probing by flooding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” approach (</a:t>
            </a:r>
            <a:r>
              <a:rPr kumimoji="1"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web-based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design)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kumimoji="1"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SzPct val="100000"/>
            </a:pPr>
            <a:endParaRPr kumimoji="1"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A385D07-9E61-7842-9764-477549CF21AB}"/>
              </a:ext>
            </a:extLst>
          </p:cNvPr>
          <p:cNvSpPr txBox="1"/>
          <p:nvPr/>
        </p:nvSpPr>
        <p:spPr>
          <a:xfrm>
            <a:off x="589229" y="1498797"/>
            <a:ext cx="7720932" cy="72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chemeClr val="tx1"/>
              </a:buClr>
              <a:buSzPct val="100000"/>
            </a:pPr>
            <a:r>
              <a:rPr kumimoji="1" lang="en-US" altLang="zh-CN" sz="24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1.</a:t>
            </a:r>
            <a:r>
              <a:rPr kumimoji="1" lang="zh-CN" altLang="en-US" sz="24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</a:t>
            </a:r>
            <a:r>
              <a:rPr kumimoji="1" lang="en-US" altLang="zh-CN" sz="24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PING</a:t>
            </a:r>
            <a:r>
              <a:rPr kumimoji="1" lang="zh-CN" altLang="en-US" sz="24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test:</a:t>
            </a:r>
            <a:r>
              <a:rPr kumimoji="1" lang="zh-CN" altLang="en-US" sz="24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selecting</a:t>
            </a:r>
            <a:r>
              <a:rPr kumimoji="1" lang="zh-CN" altLang="en-US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test</a:t>
            </a:r>
            <a:r>
              <a:rPr kumimoji="1" lang="zh-CN" altLang="en-US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server(s)</a:t>
            </a:r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F29E9774-55C6-324B-ADB5-00535C258B3A}"/>
              </a:ext>
            </a:extLst>
          </p:cNvPr>
          <p:cNvCxnSpPr>
            <a:cxnSpLocks/>
          </p:cNvCxnSpPr>
          <p:nvPr/>
        </p:nvCxnSpPr>
        <p:spPr bwMode="auto">
          <a:xfrm flipH="1">
            <a:off x="8011220" y="2001020"/>
            <a:ext cx="1611751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33CC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21FB5069-FFCD-9742-B4FA-2A9DEEB498D9}"/>
              </a:ext>
            </a:extLst>
          </p:cNvPr>
          <p:cNvCxnSpPr>
            <a:cxnSpLocks/>
          </p:cNvCxnSpPr>
          <p:nvPr/>
        </p:nvCxnSpPr>
        <p:spPr bwMode="auto">
          <a:xfrm flipH="1">
            <a:off x="8031640" y="2697575"/>
            <a:ext cx="1591331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33CC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156E42FB-A6C2-0E41-B993-084A0B75DA8C}"/>
              </a:ext>
            </a:extLst>
          </p:cNvPr>
          <p:cNvCxnSpPr>
            <a:cxnSpLocks/>
          </p:cNvCxnSpPr>
          <p:nvPr/>
        </p:nvCxnSpPr>
        <p:spPr bwMode="auto">
          <a:xfrm flipH="1">
            <a:off x="8031640" y="3481386"/>
            <a:ext cx="1591331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33CC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pic>
        <p:nvPicPr>
          <p:cNvPr id="10" name="uuspeedtest" descr="uuspeedtest">
            <a:hlinkClick r:id="" action="ppaction://media"/>
            <a:extLst>
              <a:ext uri="{FF2B5EF4-FFF2-40B4-BE49-F238E27FC236}">
                <a16:creationId xmlns:a16="http://schemas.microsoft.com/office/drawing/2014/main" id="{6EABB49E-5109-584D-B714-39ACA35D9FE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8213" y="1170928"/>
            <a:ext cx="2079412" cy="462091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29CE384-7BFC-A44E-8668-BB195806FE77}"/>
              </a:ext>
            </a:extLst>
          </p:cNvPr>
          <p:cNvSpPr txBox="1"/>
          <p:nvPr/>
        </p:nvSpPr>
        <p:spPr>
          <a:xfrm>
            <a:off x="589229" y="2222944"/>
            <a:ext cx="7720932" cy="72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chemeClr val="tx1"/>
              </a:buClr>
              <a:buSzPct val="100000"/>
            </a:pPr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kumimoji="1"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r>
              <a:rPr kumimoji="1"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probing:</a:t>
            </a:r>
            <a:r>
              <a:rPr kumimoji="1"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transferring</a:t>
            </a:r>
            <a:r>
              <a:rPr kumimoji="1"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files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via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HTTP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051A7E5-E7C6-8D42-813F-7AB0B0C82A99}"/>
              </a:ext>
            </a:extLst>
          </p:cNvPr>
          <p:cNvSpPr txBox="1"/>
          <p:nvPr/>
        </p:nvSpPr>
        <p:spPr>
          <a:xfrm>
            <a:off x="589229" y="2961601"/>
            <a:ext cx="7373671" cy="72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chemeClr val="tx1"/>
              </a:buClr>
              <a:buSzPct val="100000"/>
            </a:pPr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kumimoji="1"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r>
              <a:rPr kumimoji="1"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estimation:</a:t>
            </a:r>
            <a:r>
              <a:rPr kumimoji="1"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sampling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throughput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75BEDFB-0F9A-FE42-B7BE-0C5CA3ED2E26}"/>
              </a:ext>
            </a:extLst>
          </p:cNvPr>
          <p:cNvSpPr txBox="1"/>
          <p:nvPr/>
        </p:nvSpPr>
        <p:spPr>
          <a:xfrm>
            <a:off x="252000" y="3982048"/>
            <a:ext cx="9603200" cy="242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cannot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in-depth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b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coarse-grained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results: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latencies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b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though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its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customers are eager to learn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reasons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kumimoji="1"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026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11" grpId="0"/>
      <p:bldP spid="12" grpId="0"/>
      <p:bldP spid="14" grpId="0"/>
    </p:bld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10" descr="“image”的图片搜索结果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C31FE2D-2BA4-5B40-8D4F-CD5217C639CE}"/>
              </a:ext>
            </a:extLst>
          </p:cNvPr>
          <p:cNvSpPr/>
          <p:nvPr/>
        </p:nvSpPr>
        <p:spPr>
          <a:xfrm>
            <a:off x="253620" y="160338"/>
            <a:ext cx="119383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Cross-layer and cross-technology measurement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2F9D069-6721-0348-A4DE-A95CBA88844E}"/>
              </a:ext>
            </a:extLst>
          </p:cNvPr>
          <p:cNvSpPr txBox="1"/>
          <p:nvPr/>
        </p:nvSpPr>
        <p:spPr>
          <a:xfrm>
            <a:off x="253620" y="867600"/>
            <a:ext cx="11562210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Web-based</a:t>
            </a:r>
            <a:r>
              <a:rPr kumimoji="1" lang="zh-CN" altLang="en-US" sz="2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kumimoji="1" lang="zh-CN" altLang="en-US" sz="2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Wingdings" pitchFamily="2" charset="2"/>
              </a:rPr>
              <a:t>mobile</a:t>
            </a:r>
            <a:r>
              <a:rPr kumimoji="1" lang="zh-CN" altLang="en-US" sz="2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Wingdings" pitchFamily="2" charset="2"/>
              </a:rPr>
              <a:t>app-based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Wingdings" pitchFamily="2" charset="2"/>
              </a:rPr>
              <a:t>:</a:t>
            </a:r>
            <a:r>
              <a:rPr kumimoji="1" lang="zh-CN" altLang="en-US" sz="2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Wingdings" pitchFamily="2" charset="2"/>
              </a:rPr>
              <a:t>p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assively</a:t>
            </a:r>
            <a:r>
              <a:rPr kumimoji="1" lang="zh-CN" altLang="en-US" sz="2800" b="1" dirty="0">
                <a:solidFill>
                  <a:srgbClr val="3A7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and</a:t>
            </a:r>
            <a:r>
              <a:rPr kumimoji="1" lang="zh-CN" altLang="en-US" sz="2800" b="1" dirty="0">
                <a:solidFill>
                  <a:srgbClr val="3A7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selectively</a:t>
            </a:r>
            <a:r>
              <a:rPr kumimoji="1" lang="zh-CN" altLang="en-US" sz="2800" b="1" dirty="0">
                <a:solidFill>
                  <a:srgbClr val="3A7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collecting PHY-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and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MAC-layer information through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standard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Android</a:t>
            </a:r>
            <a:r>
              <a:rPr kumimoji="1" lang="zh-CN" altLang="en-US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APIs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lightweight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plugin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UUSpeedTest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kumimoji="1" lang="zh-CN" altLang="en-US" sz="2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privileges</a:t>
            </a:r>
            <a:r>
              <a:rPr kumimoji="1" lang="zh-CN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1"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negligible</a:t>
            </a:r>
            <a:r>
              <a:rPr kumimoji="1" lang="zh-CN" altLang="en-US" sz="2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CPU/memory overhead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1B5CB8A-6A02-EA4C-B6A9-CA189B1F829A}"/>
              </a:ext>
            </a:extLst>
          </p:cNvPr>
          <p:cNvSpPr txBox="1"/>
          <p:nvPr/>
        </p:nvSpPr>
        <p:spPr>
          <a:xfrm>
            <a:off x="518735" y="5275033"/>
            <a:ext cx="1400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PHY</a:t>
            </a:r>
            <a:r>
              <a:rPr kumimoji="1"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layer</a:t>
            </a:r>
            <a:endParaRPr kumimoji="1"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0010C52-6CF0-2546-A201-C4C4FC9D6599}"/>
              </a:ext>
            </a:extLst>
          </p:cNvPr>
          <p:cNvSpPr txBox="1"/>
          <p:nvPr/>
        </p:nvSpPr>
        <p:spPr>
          <a:xfrm>
            <a:off x="507169" y="3942538"/>
            <a:ext cx="149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MAC</a:t>
            </a:r>
            <a:r>
              <a:rPr kumimoji="1"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layer</a:t>
            </a:r>
            <a:endParaRPr kumimoji="1"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FF24217-9544-8A41-90D8-3ED8B5C29C64}"/>
              </a:ext>
            </a:extLst>
          </p:cNvPr>
          <p:cNvSpPr txBox="1"/>
          <p:nvPr/>
        </p:nvSpPr>
        <p:spPr>
          <a:xfrm>
            <a:off x="3503427" y="6192754"/>
            <a:ext cx="535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4G</a:t>
            </a:r>
            <a:endParaRPr kumimoji="1"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B9E392E-2CF0-5C4E-9C4C-ADE743770C27}"/>
              </a:ext>
            </a:extLst>
          </p:cNvPr>
          <p:cNvSpPr txBox="1"/>
          <p:nvPr/>
        </p:nvSpPr>
        <p:spPr>
          <a:xfrm>
            <a:off x="6564053" y="6209678"/>
            <a:ext cx="535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5G</a:t>
            </a:r>
            <a:endParaRPr kumimoji="1"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07D28A7-7E02-9B48-AACE-A7A61EE7DE8F}"/>
              </a:ext>
            </a:extLst>
          </p:cNvPr>
          <p:cNvSpPr txBox="1"/>
          <p:nvPr/>
        </p:nvSpPr>
        <p:spPr>
          <a:xfrm>
            <a:off x="9624680" y="6192753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WiFi</a:t>
            </a:r>
            <a:endParaRPr kumimoji="1"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A0D28936-78ED-B44C-BC93-72C4B532D13A}"/>
              </a:ext>
            </a:extLst>
          </p:cNvPr>
          <p:cNvCxnSpPr>
            <a:cxnSpLocks/>
          </p:cNvCxnSpPr>
          <p:nvPr/>
        </p:nvCxnSpPr>
        <p:spPr bwMode="auto">
          <a:xfrm>
            <a:off x="548734" y="4910242"/>
            <a:ext cx="1067305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97F887D7-2BFE-C141-BA52-FAA1C40292B2}"/>
              </a:ext>
            </a:extLst>
          </p:cNvPr>
          <p:cNvCxnSpPr>
            <a:cxnSpLocks/>
          </p:cNvCxnSpPr>
          <p:nvPr/>
        </p:nvCxnSpPr>
        <p:spPr bwMode="auto">
          <a:xfrm>
            <a:off x="5340626" y="3621201"/>
            <a:ext cx="0" cy="2880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8119955B-7E44-1846-9F14-D08C2DD1B6AD}"/>
              </a:ext>
            </a:extLst>
          </p:cNvPr>
          <p:cNvCxnSpPr>
            <a:cxnSpLocks/>
          </p:cNvCxnSpPr>
          <p:nvPr/>
        </p:nvCxnSpPr>
        <p:spPr bwMode="auto">
          <a:xfrm>
            <a:off x="8415131" y="3621201"/>
            <a:ext cx="0" cy="2880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直线连接符 30">
            <a:extLst>
              <a:ext uri="{FF2B5EF4-FFF2-40B4-BE49-F238E27FC236}">
                <a16:creationId xmlns:a16="http://schemas.microsoft.com/office/drawing/2014/main" id="{F6B43A13-0254-5B49-8B48-F5144B7DE42E}"/>
              </a:ext>
            </a:extLst>
          </p:cNvPr>
          <p:cNvCxnSpPr>
            <a:cxnSpLocks/>
          </p:cNvCxnSpPr>
          <p:nvPr/>
        </p:nvCxnSpPr>
        <p:spPr bwMode="auto">
          <a:xfrm>
            <a:off x="2375753" y="3621201"/>
            <a:ext cx="0" cy="2880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1221CAC1-DB5B-CF42-B4F9-77EA5F23028A}"/>
              </a:ext>
            </a:extLst>
          </p:cNvPr>
          <p:cNvSpPr txBox="1"/>
          <p:nvPr/>
        </p:nvSpPr>
        <p:spPr>
          <a:xfrm>
            <a:off x="2701331" y="5054961"/>
            <a:ext cx="3130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Signal</a:t>
            </a:r>
            <a:r>
              <a: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strength,</a:t>
            </a:r>
          </a:p>
          <a:p>
            <a:r>
              <a:rPr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SNR,</a:t>
            </a:r>
            <a:endParaRPr kumimoji="1" lang="en-US" altLang="zh-CN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RSSI,</a:t>
            </a:r>
          </a:p>
          <a:p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  <a:endParaRPr kumimoji="1" lang="zh-CN" alt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865AABD-24F4-754D-A326-554F94F1D96B}"/>
              </a:ext>
            </a:extLst>
          </p:cNvPr>
          <p:cNvSpPr txBox="1"/>
          <p:nvPr/>
        </p:nvSpPr>
        <p:spPr>
          <a:xfrm>
            <a:off x="2779060" y="3711705"/>
            <a:ext cx="20842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LTE</a:t>
            </a:r>
            <a:r>
              <a: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band,</a:t>
            </a:r>
          </a:p>
          <a:p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Cell</a:t>
            </a:r>
            <a:r>
              <a: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bandwidth,</a:t>
            </a:r>
          </a:p>
          <a:p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EARFCN</a:t>
            </a:r>
            <a:r>
              <a: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code,</a:t>
            </a:r>
          </a:p>
          <a:p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  <a:endParaRPr kumimoji="1" lang="zh-CN" alt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95B6463-3F2D-7F43-BE19-ED7DD2E5541E}"/>
              </a:ext>
            </a:extLst>
          </p:cNvPr>
          <p:cNvSpPr txBox="1"/>
          <p:nvPr/>
        </p:nvSpPr>
        <p:spPr>
          <a:xfrm>
            <a:off x="5873663" y="3715453"/>
            <a:ext cx="20842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5G</a:t>
            </a:r>
            <a:r>
              <a: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band,</a:t>
            </a:r>
          </a:p>
          <a:p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Cell</a:t>
            </a:r>
            <a:r>
              <a: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bandwidth,</a:t>
            </a:r>
          </a:p>
          <a:p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NRARFCN</a:t>
            </a:r>
            <a:r>
              <a: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code,</a:t>
            </a:r>
          </a:p>
          <a:p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  <a:endParaRPr kumimoji="1" lang="zh-CN" alt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5138CCC-A559-264C-9822-2F0E57876494}"/>
              </a:ext>
            </a:extLst>
          </p:cNvPr>
          <p:cNvSpPr txBox="1"/>
          <p:nvPr/>
        </p:nvSpPr>
        <p:spPr>
          <a:xfrm>
            <a:off x="5716361" y="5054627"/>
            <a:ext cx="3130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Signal</a:t>
            </a:r>
            <a:r>
              <a: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strength,</a:t>
            </a:r>
          </a:p>
          <a:p>
            <a:r>
              <a:rPr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SNR,</a:t>
            </a:r>
            <a:endParaRPr kumimoji="1" lang="en-US" altLang="zh-CN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RSSI,</a:t>
            </a:r>
          </a:p>
          <a:p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  <a:endParaRPr kumimoji="1" lang="zh-CN" alt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48C02B2-7BC3-5A41-95B7-3C3458B09E56}"/>
              </a:ext>
            </a:extLst>
          </p:cNvPr>
          <p:cNvSpPr txBox="1"/>
          <p:nvPr/>
        </p:nvSpPr>
        <p:spPr>
          <a:xfrm>
            <a:off x="8793619" y="3714664"/>
            <a:ext cx="2717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>
                <a:latin typeface="Consolas" panose="020B0609020204030204" pitchFamily="49" charset="0"/>
                <a:cs typeface="Consolas" panose="020B0609020204030204" pitchFamily="49" charset="0"/>
              </a:rPr>
              <a:t>WiFi</a:t>
            </a:r>
            <a:r>
              <a: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standard,</a:t>
            </a:r>
          </a:p>
          <a:p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Max</a:t>
            </a:r>
            <a:r>
              <a: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TX/RX</a:t>
            </a:r>
            <a:r>
              <a: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kumimoji="1" lang="en-US" altLang="zh-CN" dirty="0" err="1">
                <a:latin typeface="Consolas" panose="020B0609020204030204" pitchFamily="49" charset="0"/>
                <a:cs typeface="Consolas" panose="020B0609020204030204" pitchFamily="49" charset="0"/>
              </a:rPr>
              <a:t>Linkspeed</a:t>
            </a:r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kumimoji="1" lang="en-US" altLang="zh-CN" dirty="0" err="1">
                <a:latin typeface="Consolas" panose="020B0609020204030204" pitchFamily="49" charset="0"/>
                <a:cs typeface="Consolas" panose="020B0609020204030204" pitchFamily="49" charset="0"/>
              </a:rPr>
              <a:t>Linkspeed</a:t>
            </a:r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  <a:endParaRPr kumimoji="1" lang="zh-CN" alt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D20871D-ACAD-6048-AED1-B6688718EBE1}"/>
              </a:ext>
            </a:extLst>
          </p:cNvPr>
          <p:cNvSpPr txBox="1"/>
          <p:nvPr/>
        </p:nvSpPr>
        <p:spPr>
          <a:xfrm>
            <a:off x="8692754" y="5054293"/>
            <a:ext cx="20842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>
                <a:latin typeface="Consolas" panose="020B0609020204030204" pitchFamily="49" charset="0"/>
                <a:cs typeface="Consolas" panose="020B0609020204030204" pitchFamily="49" charset="0"/>
              </a:rPr>
              <a:t>WiFi</a:t>
            </a:r>
            <a:r>
              <a: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RSSI,</a:t>
            </a:r>
          </a:p>
          <a:p>
            <a:r>
              <a:rPr kumimoji="1" lang="en-US" altLang="zh-CN" dirty="0" err="1">
                <a:latin typeface="Consolas" panose="020B0609020204030204" pitchFamily="49" charset="0"/>
                <a:cs typeface="Consolas" panose="020B0609020204030204" pitchFamily="49" charset="0"/>
              </a:rPr>
              <a:t>WiFi</a:t>
            </a:r>
            <a:r>
              <a: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frequency,</a:t>
            </a:r>
          </a:p>
          <a:p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Channel</a:t>
            </a:r>
            <a:r>
              <a:rPr kumimoji="1" lang="zh-CN" alt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width,</a:t>
            </a:r>
          </a:p>
          <a:p>
            <a:r>
              <a:rPr kumimoji="1"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  <a:endParaRPr kumimoji="1" lang="zh-CN" alt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016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>
            <a:extLst>
              <a:ext uri="{FF2B5EF4-FFF2-40B4-BE49-F238E27FC236}">
                <a16:creationId xmlns:a16="http://schemas.microsoft.com/office/drawing/2014/main" id="{6ABED1EF-9DF3-A141-BD83-7E0022EC324A}"/>
              </a:ext>
            </a:extLst>
          </p:cNvPr>
          <p:cNvSpPr/>
          <p:nvPr/>
        </p:nvSpPr>
        <p:spPr bwMode="auto">
          <a:xfrm>
            <a:off x="151332" y="993514"/>
            <a:ext cx="11849241" cy="1364795"/>
          </a:xfrm>
          <a:prstGeom prst="roundRect">
            <a:avLst>
              <a:gd name="adj" fmla="val 5879"/>
            </a:avLst>
          </a:prstGeom>
          <a:solidFill>
            <a:schemeClr val="bg1">
              <a:lumMod val="95000"/>
              <a:alpha val="90463"/>
            </a:schemeClr>
          </a:solidFill>
          <a:ln w="317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6" tIns="91446" rIns="91446" bIns="91446" rtlCol="0" anchor="ctr"/>
          <a:lstStyle/>
          <a:p>
            <a:pPr algn="ctr"/>
            <a:endParaRPr kumimoji="1" lang="zh-CN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A1D041A-2462-DC42-BDBA-02A1AE533AFF}"/>
              </a:ext>
            </a:extLst>
          </p:cNvPr>
          <p:cNvSpPr/>
          <p:nvPr/>
        </p:nvSpPr>
        <p:spPr>
          <a:xfrm>
            <a:off x="253620" y="160338"/>
            <a:ext cx="115405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buClr>
                <a:srgbClr val="C00000"/>
              </a:buClr>
              <a:buSzPct val="80000"/>
            </a:pP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Our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key</a:t>
            </a:r>
            <a:r>
              <a:rPr lang="zh-CN" altLang="en-US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>
                <a:latin typeface="Calibri" panose="020F0502020204030204" pitchFamily="34" charset="0"/>
                <a:ea typeface="Microsoft YaHei" charset="0"/>
                <a:cs typeface="Calibri" panose="020F0502020204030204" pitchFamily="34" charset="0"/>
              </a:rPr>
              <a:t>finding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6037582-DBC0-AF40-9C58-A76A72E0762F}"/>
              </a:ext>
            </a:extLst>
          </p:cNvPr>
          <p:cNvSpPr txBox="1"/>
          <p:nvPr/>
        </p:nvSpPr>
        <p:spPr>
          <a:xfrm>
            <a:off x="271205" y="964067"/>
            <a:ext cx="11716707" cy="1230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100000"/>
            </a:pPr>
            <a:r>
              <a:rPr kumimoji="1" lang="en-US" altLang="zh-CN" sz="2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From</a:t>
            </a:r>
            <a:r>
              <a:rPr kumimoji="1" lang="zh-CN" altLang="en-US" sz="2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kumimoji="1" lang="zh-CN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kumimoji="1" lang="zh-CN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2021, the average</a:t>
            </a:r>
            <a:r>
              <a:rPr kumimoji="1" lang="zh-CN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4G/5G</a:t>
            </a:r>
            <a:r>
              <a:rPr kumimoji="1" lang="zh-CN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access bandwidths </a:t>
            </a:r>
            <a:r>
              <a:rPr kumimoji="1" lang="en-US" altLang="zh-C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r>
              <a:rPr kumimoji="1"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kumimoji="1"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22%</a:t>
            </a:r>
            <a:r>
              <a:rPr kumimoji="1"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1"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11%</a:t>
            </a:r>
            <a:r>
              <a:rPr kumimoji="1"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, while</a:t>
            </a:r>
            <a:r>
              <a:rPr kumimoji="1" lang="en-US" altLang="zh-C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1" lang="en-US" altLang="zh-CN" sz="2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he average </a:t>
            </a:r>
            <a:r>
              <a:rPr kumimoji="1" lang="en-US" altLang="zh-CN" sz="2600" dirty="0" err="1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WiFi</a:t>
            </a:r>
            <a:r>
              <a:rPr kumimoji="1" lang="zh-CN" altLang="en-US" sz="2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access bandwidth </a:t>
            </a:r>
            <a:r>
              <a:rPr kumimoji="1" lang="en-US" altLang="zh-CN" sz="26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remains largely</a:t>
            </a:r>
            <a:r>
              <a:rPr kumimoji="1"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6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unchanged</a:t>
            </a:r>
            <a:r>
              <a:rPr kumimoji="1"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6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(3.6%</a:t>
            </a:r>
            <a:r>
              <a:rPr kumimoji="1"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1" lang="en-US" altLang="zh-CN" sz="26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increase)</a:t>
            </a:r>
            <a:endParaRPr kumimoji="1" lang="en-US" altLang="zh-CN" sz="26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4A4A173-01EF-4042-9014-3CE1F1A9F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43" y="2709365"/>
            <a:ext cx="4559538" cy="35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1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8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2.7|5.4|4.4|3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1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1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2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21.5"/>
</p:tagLst>
</file>

<file path=ppt/theme/theme1.xml><?xml version="1.0" encoding="utf-8"?>
<a:theme xmlns:a="http://schemas.openxmlformats.org/drawingml/2006/main" name="1_Tsinghua">
  <a:themeElements>
    <a:clrScheme name="Tsinghua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Tsinghua">
      <a:majorFont>
        <a:latin typeface="Arial"/>
        <a:ea typeface="黑体"/>
        <a:cs typeface=""/>
      </a:majorFont>
      <a:minorFont>
        <a:latin typeface="Arial"/>
        <a:ea typeface="幼圆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3175" algn="ctr">
          <a:solidFill>
            <a:schemeClr val="tx1"/>
          </a:solidFill>
          <a:miter lim="800000"/>
          <a:headEnd/>
          <a:tailEnd/>
        </a:ln>
        <a:effectLst>
          <a:outerShdw dist="57150" dir="2700000" algn="ctr" rotWithShape="0">
            <a:srgbClr val="888888">
              <a:alpha val="50000"/>
            </a:srgbClr>
          </a:outerShdw>
        </a:effectLst>
      </a:spPr>
      <a:bodyPr lIns="91446" tIns="91446" rIns="91446" bIns="91446" anchor="ctr"/>
      <a:lstStyle>
        <a:defPPr algn="ctr">
          <a:defRPr sz="280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黑体" pitchFamily="2" charset="-122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Tsinghua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inghua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singhua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inghua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inghua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inghua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inghua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inghua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inghua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singhua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3366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2A56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3366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2A56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3366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2A56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3366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2A56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3366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2A56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3366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2A56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3366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2A56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46148</TotalTime>
  <Words>3426</Words>
  <Application>Microsoft Office PowerPoint</Application>
  <PresentationFormat>宽屏</PresentationFormat>
  <Paragraphs>416</Paragraphs>
  <Slides>22</Slides>
  <Notes>22</Notes>
  <HiddenSlides>0</HiddenSlides>
  <MMClips>4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2" baseType="lpstr">
      <vt:lpstr>Apple Color Emoji</vt:lpstr>
      <vt:lpstr>Arial Unicode MS</vt:lpstr>
      <vt:lpstr>等线</vt:lpstr>
      <vt:lpstr>黑体</vt:lpstr>
      <vt:lpstr>华文行楷</vt:lpstr>
      <vt:lpstr>隶书</vt:lpstr>
      <vt:lpstr>宋体</vt:lpstr>
      <vt:lpstr>Microsoft YaHei</vt:lpstr>
      <vt:lpstr>Microsoft YaHei</vt:lpstr>
      <vt:lpstr>幼圆</vt:lpstr>
      <vt:lpstr>Arial</vt:lpstr>
      <vt:lpstr>Arial Black</vt:lpstr>
      <vt:lpstr>Calibri</vt:lpstr>
      <vt:lpstr>Cambria Math</vt:lpstr>
      <vt:lpstr>Consolas</vt:lpstr>
      <vt:lpstr>Gill Sans MT</vt:lpstr>
      <vt:lpstr>Tahoma</vt:lpstr>
      <vt:lpstr>Times New Roman</vt:lpstr>
      <vt:lpstr>Wingdings</vt:lpstr>
      <vt:lpstr>1_Tsinghua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多维分布数据的测度计算</dc:title>
  <dc:creator>DELL</dc:creator>
  <cp:lastModifiedBy>yangx</cp:lastModifiedBy>
  <cp:revision>2885</cp:revision>
  <dcterms:created xsi:type="dcterms:W3CDTF">2018-06-12T07:56:31Z</dcterms:created>
  <dcterms:modified xsi:type="dcterms:W3CDTF">2022-08-24T05:41:01Z</dcterms:modified>
</cp:coreProperties>
</file>